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91" r:id="rId4"/>
    <p:sldId id="283" r:id="rId5"/>
    <p:sldId id="261" r:id="rId6"/>
    <p:sldId id="263" r:id="rId7"/>
    <p:sldId id="292" r:id="rId8"/>
    <p:sldId id="284" r:id="rId9"/>
    <p:sldId id="264" r:id="rId10"/>
    <p:sldId id="265" r:id="rId11"/>
    <p:sldId id="266" r:id="rId12"/>
    <p:sldId id="267" r:id="rId13"/>
    <p:sldId id="288" r:id="rId14"/>
    <p:sldId id="289" r:id="rId15"/>
    <p:sldId id="257" r:id="rId16"/>
    <p:sldId id="285" r:id="rId17"/>
    <p:sldId id="287" r:id="rId18"/>
    <p:sldId id="28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63E"/>
    <a:srgbClr val="A7FA12"/>
    <a:srgbClr val="0045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http://cdn.xl.thumbs.canstockphoto.com/canstock8696699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87500" y="369000"/>
            <a:ext cx="1714500" cy="157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http://cdn.xl.thumbs.canstockphoto.com/canstock8696699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87500" y="369000"/>
            <a:ext cx="1714500" cy="157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img-fotki.yandex.ru/get/9805/37366204.57d/0_124e8d_d34c38c4_L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592954"/>
            <a:ext cx="2376264" cy="192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s://cdn.vectorstock.com/i/thumbs/39,21/curled-corners-vector-13392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1687" y="5038587"/>
            <a:ext cx="1376663" cy="145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s://cdn.vectorstock.com/i/thumbs/39,21/curled-corners-vector-13392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1687" y="5038587"/>
            <a:ext cx="1376663" cy="145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wmae.pl/news/big/1345702090.jpg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000" y="369000"/>
            <a:ext cx="1332268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2996952"/>
            <a:ext cx="9144000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2000" y="189000"/>
            <a:ext cx="8820000" cy="648000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35614" y="264840"/>
            <a:ext cx="8672772" cy="6328320"/>
          </a:xfrm>
          <a:prstGeom prst="rect">
            <a:avLst/>
          </a:prstGeom>
          <a:noFill/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06000" y="333000"/>
            <a:ext cx="8532000" cy="619200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http://img-fotki.yandex.ru/get/9805/37366204.57d/0_124e8d_d34c38c4_L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798" y="264840"/>
            <a:ext cx="2376264" cy="192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6669095"/>
            <a:ext cx="7569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kern="1200" dirty="0" smtClean="0">
                <a:solidFill>
                  <a:srgbClr val="00B050"/>
                </a:solidFill>
                <a:effectLst/>
                <a:latin typeface="Alexandra Zeferino One" pitchFamily="66" charset="0"/>
                <a:ea typeface="+mn-ea"/>
                <a:cs typeface="+mn-cs"/>
              </a:rPr>
              <a:t>© </a:t>
            </a:r>
            <a:r>
              <a:rPr lang="en-US" sz="1000" b="1" kern="1200" dirty="0" err="1" smtClean="0">
                <a:solidFill>
                  <a:srgbClr val="00B050"/>
                </a:solidFill>
                <a:effectLst/>
                <a:latin typeface="Alexandra Zeferino One" pitchFamily="66" charset="0"/>
                <a:ea typeface="+mn-ea"/>
                <a:cs typeface="+mn-cs"/>
              </a:rPr>
              <a:t>FokinaLidia</a:t>
            </a:r>
            <a:endParaRPr lang="ru-RU" sz="1000" b="1" kern="1200" dirty="0">
              <a:solidFill>
                <a:srgbClr val="00B050"/>
              </a:solidFill>
              <a:effectLst/>
              <a:latin typeface="Alexandra Zeferino One" pitchFamily="66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jpeg"/><Relationship Id="rId7" Type="http://schemas.microsoft.com/office/2007/relationships/hdphoto" Target="../media/hdphoto5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29.gif"/><Relationship Id="rId10" Type="http://schemas.openxmlformats.org/officeDocument/2006/relationships/image" Target="../media/image22.jpeg"/><Relationship Id="rId4" Type="http://schemas.microsoft.com/office/2007/relationships/hdphoto" Target="../media/hdphoto4.wdp"/><Relationship Id="rId9" Type="http://schemas.openxmlformats.org/officeDocument/2006/relationships/image" Target="../media/image3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microsoft.com/office/2007/relationships/hdphoto" Target="../media/hdphoto6.wdp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jpeg"/><Relationship Id="rId4" Type="http://schemas.openxmlformats.org/officeDocument/2006/relationships/image" Target="../media/image39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neration.ru/img0/fakel2.jpg" TargetMode="External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egemen.kz/article_photo/1502966773_article_b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9"/>
          <a:stretch/>
        </p:blipFill>
        <p:spPr bwMode="auto">
          <a:xfrm>
            <a:off x="2483768" y="3284984"/>
            <a:ext cx="4032449" cy="2247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497510" y="5665862"/>
            <a:ext cx="40941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Оқытушы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Жазира Смагулова</a:t>
            </a:r>
            <a:endParaRPr lang="tr-TR" altLang="ru-RU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949099" y="2564904"/>
            <a:ext cx="7200800" cy="9233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sz="5400" b="1" dirty="0" err="1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Arial" charset="0"/>
              </a:rPr>
              <a:t>Бекіту</a:t>
            </a:r>
            <a:r>
              <a:rPr lang="ru-RU" sz="54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Arial" charset="0"/>
              </a:rPr>
              <a:t> </a:t>
            </a:r>
            <a:r>
              <a:rPr lang="ru-RU" sz="5400" b="1" dirty="0" err="1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Arial" charset="0"/>
              </a:rPr>
              <a:t>сабағы</a:t>
            </a:r>
            <a:endParaRPr lang="ru-RU" sz="5400" b="1" dirty="0">
              <a:ln w="19050">
                <a:solidFill>
                  <a:prstClr val="white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4168" y="1916832"/>
            <a:ext cx="8247062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kk-KZ" sz="2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В2 ортадан жоғары деңгей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kk-KZ" sz="2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ІҮ-тарау, 4-сабақ</a:t>
            </a:r>
          </a:p>
        </p:txBody>
      </p:sp>
      <p:pic>
        <p:nvPicPr>
          <p:cNvPr id="9" name="Picture 2" descr="C:\Users\user\Downloads\20200426_01572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20" t="2143" r="11193" b="13773"/>
          <a:stretch/>
        </p:blipFill>
        <p:spPr bwMode="auto">
          <a:xfrm>
            <a:off x="323528" y="4094986"/>
            <a:ext cx="1192915" cy="25023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25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076056" y="1340768"/>
            <a:ext cx="3810000" cy="411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buClr>
                <a:srgbClr val="A50021"/>
              </a:buClr>
              <a:buFont typeface="Wingdings" pitchFamily="2" charset="2"/>
              <a:buChar char="v"/>
            </a:pPr>
            <a:r>
              <a:rPr lang="ru-RU" altLang="ru-RU" sz="2400" b="1" dirty="0" smtClean="0">
                <a:solidFill>
                  <a:srgbClr val="002060"/>
                </a:solidFill>
              </a:rPr>
              <a:t> </a:t>
            </a:r>
            <a:r>
              <a:rPr lang="ru-RU" altLang="ru-RU" sz="2400" b="1" dirty="0" err="1" smtClean="0">
                <a:solidFill>
                  <a:srgbClr val="002060"/>
                </a:solidFill>
              </a:rPr>
              <a:t>Ұшақтар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 </a:t>
            </a:r>
          </a:p>
          <a:p>
            <a:pPr marL="0" indent="0" algn="ctr">
              <a:spcBef>
                <a:spcPct val="50000"/>
              </a:spcBef>
              <a:buClr>
                <a:srgbClr val="A50021"/>
              </a:buClr>
              <a:buNone/>
            </a:pPr>
            <a:r>
              <a:rPr lang="ru-RU" altLang="ru-RU" sz="2400" b="1" dirty="0" err="1" smtClean="0">
                <a:solidFill>
                  <a:srgbClr val="002060"/>
                </a:solidFill>
              </a:rPr>
              <a:t>ұшып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altLang="ru-RU" sz="2400" b="1" dirty="0" err="1" smtClean="0">
                <a:solidFill>
                  <a:srgbClr val="002060"/>
                </a:solidFill>
              </a:rPr>
              <a:t>қонғанда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 </a:t>
            </a:r>
          </a:p>
          <a:p>
            <a:pPr marL="0" indent="0" algn="ctr">
              <a:spcBef>
                <a:spcPct val="50000"/>
              </a:spcBef>
              <a:buClr>
                <a:srgbClr val="A50021"/>
              </a:buClr>
              <a:buNone/>
            </a:pPr>
            <a:r>
              <a:rPr lang="ru-RU" altLang="ru-RU" sz="2400" b="1" dirty="0" err="1" smtClean="0">
                <a:solidFill>
                  <a:srgbClr val="002060"/>
                </a:solidFill>
              </a:rPr>
              <a:t>көп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 </a:t>
            </a:r>
            <a:r>
              <a:rPr lang="ru-RU" altLang="ru-RU" sz="2400" b="1" dirty="0" err="1" smtClean="0">
                <a:solidFill>
                  <a:srgbClr val="002060"/>
                </a:solidFill>
              </a:rPr>
              <a:t>мөлшерде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 </a:t>
            </a:r>
          </a:p>
          <a:p>
            <a:pPr marL="0" indent="0" algn="ctr">
              <a:spcBef>
                <a:spcPct val="50000"/>
              </a:spcBef>
              <a:buClr>
                <a:srgbClr val="A50021"/>
              </a:buClr>
              <a:buNone/>
            </a:pPr>
            <a:r>
              <a:rPr lang="ru-RU" altLang="ru-RU" sz="2400" b="1" dirty="0" err="1" smtClean="0">
                <a:solidFill>
                  <a:srgbClr val="002060"/>
                </a:solidFill>
              </a:rPr>
              <a:t>көзге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 </a:t>
            </a:r>
            <a:r>
              <a:rPr lang="ru-RU" altLang="ru-RU" sz="2400" b="1" dirty="0" err="1" smtClean="0">
                <a:solidFill>
                  <a:srgbClr val="002060"/>
                </a:solidFill>
              </a:rPr>
              <a:t>көрінетін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 </a:t>
            </a:r>
          </a:p>
          <a:p>
            <a:pPr marL="0" indent="0" algn="ctr">
              <a:spcBef>
                <a:spcPct val="50000"/>
              </a:spcBef>
              <a:buClr>
                <a:srgbClr val="A50021"/>
              </a:buClr>
              <a:buNone/>
            </a:pPr>
            <a:r>
              <a:rPr lang="ru-RU" altLang="ru-RU" sz="2400" b="1" dirty="0" err="1" smtClean="0">
                <a:solidFill>
                  <a:srgbClr val="002060"/>
                </a:solidFill>
              </a:rPr>
              <a:t>улы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 </a:t>
            </a:r>
            <a:r>
              <a:rPr lang="ru-RU" altLang="ru-RU" sz="2400" b="1" dirty="0" err="1" smtClean="0">
                <a:solidFill>
                  <a:srgbClr val="002060"/>
                </a:solidFill>
              </a:rPr>
              <a:t>газдар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 </a:t>
            </a:r>
          </a:p>
          <a:p>
            <a:pPr marL="0" indent="0" algn="ctr">
              <a:spcBef>
                <a:spcPct val="50000"/>
              </a:spcBef>
              <a:buClr>
                <a:srgbClr val="A50021"/>
              </a:buClr>
              <a:buNone/>
            </a:pPr>
            <a:r>
              <a:rPr lang="ru-RU" altLang="ru-RU" sz="2400" b="1" dirty="0" err="1" smtClean="0">
                <a:solidFill>
                  <a:srgbClr val="002060"/>
                </a:solidFill>
              </a:rPr>
              <a:t>бөледі</a:t>
            </a:r>
            <a:endParaRPr lang="en-US" altLang="ru-RU" sz="2400" b="1" dirty="0" smtClean="0">
              <a:solidFill>
                <a:srgbClr val="002060"/>
              </a:solidFill>
            </a:endParaRPr>
          </a:p>
        </p:txBody>
      </p:sp>
      <p:pic>
        <p:nvPicPr>
          <p:cNvPr id="6" name="Picture 3" descr="18833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62854" y="3645024"/>
            <a:ext cx="3238773" cy="237711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>
            <a:solidFill>
              <a:schemeClr val="accent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683568" y="1296220"/>
            <a:ext cx="936351" cy="4320480"/>
          </a:xfrm>
          <a:prstGeom prst="rect">
            <a:avLst/>
          </a:prstGeom>
          <a:effectLst/>
        </p:spPr>
        <p:txBody>
          <a:bodyPr wrap="none" fromWordArt="1">
            <a:prstTxWarp prst="textDouble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Ұ</a:t>
            </a:r>
          </a:p>
          <a:p>
            <a:pPr algn="ctr"/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Ш</a:t>
            </a:r>
          </a:p>
          <a:p>
            <a:pPr algn="ctr"/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А</a:t>
            </a:r>
          </a:p>
          <a:p>
            <a:pPr algn="ctr"/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Қ</a:t>
            </a:r>
          </a:p>
        </p:txBody>
      </p:sp>
      <p:pic>
        <p:nvPicPr>
          <p:cNvPr id="9" name="Picture 6" descr="picturesmall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843409"/>
            <a:ext cx="3241675" cy="244157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>
            <a:solidFill>
              <a:schemeClr val="accent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7192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452407" y="2348880"/>
            <a:ext cx="4207825" cy="411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v"/>
              <a:defRPr/>
            </a:pPr>
            <a:r>
              <a:rPr lang="ru-RU" alt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Шаңдар</a:t>
            </a: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alt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және</a:t>
            </a: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alt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түрлі</a:t>
            </a: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alt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газдар</a:t>
            </a:r>
            <a:endParaRPr lang="ru-RU" alt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v"/>
              <a:defRPr/>
            </a:pP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Радон </a:t>
            </a:r>
            <a:r>
              <a:rPr lang="ru-RU" alt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және</a:t>
            </a: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alt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ауыр</a:t>
            </a: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alt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металдар</a:t>
            </a:r>
            <a:endParaRPr lang="ru-RU" alt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v"/>
              <a:defRPr/>
            </a:pPr>
            <a:r>
              <a:rPr lang="ru-RU" alt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Дезодоранттар</a:t>
            </a:r>
            <a:endParaRPr lang="ru-RU" alt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v"/>
              <a:defRPr/>
            </a:pPr>
            <a:r>
              <a:rPr lang="kk-KZ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Синтетикалық жуғыш заттар</a:t>
            </a:r>
            <a:endParaRPr lang="ru-RU" alt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v"/>
              <a:defRPr/>
            </a:pPr>
            <a:r>
              <a:rPr lang="kk-KZ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Түрлі дәрі-дәрмектер</a:t>
            </a:r>
            <a:endParaRPr lang="ru-RU" alt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v"/>
              <a:defRPr/>
            </a:pPr>
            <a:r>
              <a:rPr lang="kk-KZ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Микробтар мен бактериялар</a:t>
            </a:r>
          </a:p>
          <a:p>
            <a:pPr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v"/>
              <a:defRPr/>
            </a:pPr>
            <a:r>
              <a:rPr lang="kk-KZ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Аэрозолдар</a:t>
            </a:r>
            <a:endParaRPr lang="ru-RU" alt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2334896" y="1340768"/>
            <a:ext cx="3987876" cy="7200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Ғимараттардағы</a:t>
            </a:r>
            <a:r>
              <a:rPr lang="ru-RU" sz="3600" b="1" kern="1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ru-RU" sz="3600" b="1" kern="1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ауаны</a:t>
            </a:r>
            <a:r>
              <a:rPr lang="ru-RU" sz="3600" b="1" kern="1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b="1" kern="1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ластаушы</a:t>
            </a:r>
            <a:r>
              <a:rPr lang="ru-RU" sz="3600" b="1" kern="1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b="1" kern="1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көздер</a:t>
            </a:r>
            <a:endParaRPr lang="ru-RU" sz="3600" b="1" kern="1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7" name="Picture 18" descr="preparations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0192" y="4705289"/>
            <a:ext cx="2311759" cy="174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22" descr="600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2"/>
          <a:stretch/>
        </p:blipFill>
        <p:spPr bwMode="auto">
          <a:xfrm>
            <a:off x="697029" y="3021059"/>
            <a:ext cx="1363662" cy="206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5" descr="36_19_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17" y="2276872"/>
            <a:ext cx="1057687" cy="753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7" descr="121660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89" y="5073562"/>
            <a:ext cx="1799507" cy="1379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4" descr="63892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99550" y="2789391"/>
            <a:ext cx="1872208" cy="1756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8" descr="36_1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60232" y="1892878"/>
            <a:ext cx="1097550" cy="10320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49589" y="332656"/>
            <a:ext cx="26388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Біліп жүріңіз!</a:t>
            </a:r>
            <a:endParaRPr lang="ru-RU" sz="3200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5" descr="C:\Users\User\Desktop\images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64288" y="763543"/>
            <a:ext cx="1456773" cy="10812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7057441" y="332656"/>
            <a:ext cx="18350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kk-KZ" altLang="ru-RU" sz="2000" b="1" i="1" dirty="0">
                <a:solidFill>
                  <a:srgbClr val="0070C0"/>
                </a:solidFill>
              </a:rPr>
              <a:t>ЖАЗЫЛЫМ </a:t>
            </a:r>
            <a:endParaRPr lang="ru-RU" altLang="ru-RU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7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987824" y="2636912"/>
            <a:ext cx="6190505" cy="28083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None/>
              <a:defRPr/>
            </a:pPr>
            <a:r>
              <a:rPr lang="ru-RU" altLang="ru-RU" sz="27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Атмосфераның</a:t>
            </a:r>
            <a:r>
              <a:rPr lang="ru-RU" altLang="ru-RU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ru-RU" altLang="ru-RU" sz="27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ластаушы</a:t>
            </a:r>
            <a:r>
              <a:rPr lang="ru-RU" altLang="ru-RU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27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көздері</a:t>
            </a:r>
            <a:r>
              <a:rPr lang="ru-RU" altLang="ru-RU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ru-RU" altLang="ru-RU" sz="27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болып</a:t>
            </a:r>
            <a:r>
              <a:rPr lang="ru-RU" altLang="ru-RU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ru-RU" altLang="ru-RU" sz="27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табылады</a:t>
            </a:r>
            <a:r>
              <a:rPr lang="ru-RU" altLang="ru-RU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endParaRPr lang="ru-RU" altLang="ru-RU" sz="27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altLang="ru-RU" sz="27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Жоғары</a:t>
            </a:r>
            <a:r>
              <a:rPr lang="ru-RU" altLang="ru-RU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ru-RU" altLang="ru-RU" sz="27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дәрежедегі</a:t>
            </a:r>
            <a:r>
              <a:rPr lang="ru-RU" altLang="ru-RU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27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дыбыс</a:t>
            </a:r>
            <a:r>
              <a:rPr lang="ru-RU" altLang="ru-RU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ru-RU" altLang="ru-RU" sz="27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толқындары</a:t>
            </a:r>
            <a:r>
              <a:rPr lang="ru-RU" altLang="ru-RU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ru-RU" altLang="ru-RU" sz="27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адам</a:t>
            </a:r>
            <a:r>
              <a:rPr lang="ru-RU" altLang="ru-RU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27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құлағына</a:t>
            </a:r>
            <a:r>
              <a:rPr lang="ru-RU" altLang="ru-RU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</a:t>
            </a:r>
            <a:r>
              <a:rPr lang="ru-RU" altLang="ru-RU" sz="27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зиянды</a:t>
            </a:r>
            <a:r>
              <a:rPr lang="ru-RU" altLang="ru-RU" sz="2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ru-RU" altLang="ru-RU" sz="27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әсері</a:t>
            </a:r>
            <a:endParaRPr lang="en-US" altLang="ru-RU" sz="27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" name="WordArt 4"/>
          <p:cNvSpPr>
            <a:spLocks noChangeArrowheads="1" noChangeShapeType="1" noTextEdit="1"/>
          </p:cNvSpPr>
          <p:nvPr/>
        </p:nvSpPr>
        <p:spPr bwMode="auto">
          <a:xfrm>
            <a:off x="899592" y="2780928"/>
            <a:ext cx="1296144" cy="72008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fromWordArt="1">
            <a:prstTxWarp prst="textDouble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50000">
                      <a:srgbClr val="FF0066"/>
                    </a:gs>
                    <a:gs pos="100000">
                      <a:srgbClr val="FFFF00"/>
                    </a:gs>
                  </a:gsLst>
                  <a:lin ang="2700000" scaled="1"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/>
                <a:cs typeface="Times New Roman"/>
              </a:rPr>
              <a:t>Ш у</a:t>
            </a:r>
            <a:endParaRPr lang="ru-RU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50000">
                    <a:srgbClr val="FF0066"/>
                  </a:gs>
                  <a:gs pos="100000">
                    <a:srgbClr val="FFFF00"/>
                  </a:gs>
                </a:gsLst>
                <a:lin ang="2700000" scaled="1"/>
              </a:gra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/>
              <a:cs typeface="Times New Roman"/>
            </a:endParaRPr>
          </a:p>
        </p:txBody>
      </p:sp>
      <p:pic>
        <p:nvPicPr>
          <p:cNvPr id="16" name="Picture 5" descr="linksys_wsb24_snr_compare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20"/>
          <a:stretch/>
        </p:blipFill>
        <p:spPr>
          <a:xfrm>
            <a:off x="3131840" y="4766345"/>
            <a:ext cx="3960440" cy="1542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uh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01650"/>
            <a:ext cx="1872208" cy="2692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7020272" y="332656"/>
            <a:ext cx="179801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kk-KZ" altLang="ru-RU" sz="2200" b="1" i="1" dirty="0" smtClean="0">
                <a:solidFill>
                  <a:srgbClr val="0070C0"/>
                </a:solidFill>
              </a:rPr>
              <a:t>АЙТЫЛЫМ </a:t>
            </a:r>
            <a:endParaRPr lang="ru-RU" altLang="ru-RU" sz="2200" dirty="0">
              <a:solidFill>
                <a:srgbClr val="0070C0"/>
              </a:solidFill>
            </a:endParaRPr>
          </a:p>
        </p:txBody>
      </p:sp>
      <p:pic>
        <p:nvPicPr>
          <p:cNvPr id="7" name="Picture 4" descr="https://encrypted-tbn0.gstatic.com/images?q=tbn:ANd9GcRtj4NwH3TdEffRtUsCiCL6p0WEe3j5oh2j-ZHIapr_N3hF7ZDRmw&amp;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02" r="9428"/>
          <a:stretch/>
        </p:blipFill>
        <p:spPr bwMode="auto">
          <a:xfrm>
            <a:off x="7190829" y="764704"/>
            <a:ext cx="1456902" cy="1008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Прямоугольник 7"/>
          <p:cNvSpPr/>
          <p:nvPr/>
        </p:nvSpPr>
        <p:spPr>
          <a:xfrm>
            <a:off x="146944" y="367496"/>
            <a:ext cx="7023076" cy="14157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30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Қалай ойлайсыз? </a:t>
            </a:r>
          </a:p>
          <a:p>
            <a:pPr algn="ctr"/>
            <a:r>
              <a:rPr lang="kk-KZ" sz="27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Ғимараттардағы ауаны ластаушы</a:t>
            </a:r>
          </a:p>
          <a:p>
            <a:pPr algn="ctr"/>
            <a:r>
              <a:rPr lang="kk-KZ" sz="27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заттардың адамға тигізер әсері қандай?</a:t>
            </a:r>
            <a:endParaRPr lang="ru-RU" sz="2700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WordArt 6"/>
          <p:cNvSpPr>
            <a:spLocks noChangeArrowheads="1" noChangeShapeType="1" noTextEdit="1"/>
          </p:cNvSpPr>
          <p:nvPr/>
        </p:nvSpPr>
        <p:spPr bwMode="auto">
          <a:xfrm>
            <a:off x="3419872" y="2204864"/>
            <a:ext cx="1656184" cy="3455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Мысалы</a:t>
            </a:r>
            <a:r>
              <a:rPr lang="ru-RU" sz="3600" i="1" kern="1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  <a:endParaRPr lang="ru-RU" sz="3600" i="1" kern="1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0" name="Picture 7" descr="C:\Users\user\Desktop\Без названия (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967" y="367496"/>
            <a:ext cx="571785" cy="57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25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251520" y="1700808"/>
            <a:ext cx="8568952" cy="475255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k-KZ" altLang="ru-RU" sz="2000" dirty="0" smtClean="0">
                <a:solidFill>
                  <a:schemeClr val="tx2"/>
                </a:solidFill>
                <a:latin typeface="+mj-lt"/>
              </a:rPr>
              <a:t>Лос </a:t>
            </a:r>
            <a:r>
              <a:rPr lang="en-US" altLang="ru-RU" sz="2000" dirty="0" smtClean="0">
                <a:solidFill>
                  <a:schemeClr val="tx2"/>
                </a:solidFill>
                <a:latin typeface="+mj-lt"/>
              </a:rPr>
              <a:t>–</a:t>
            </a:r>
            <a:r>
              <a:rPr lang="ru-RU" altLang="ru-RU" sz="20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ru-RU" altLang="ru-RU" sz="2000" dirty="0" err="1" smtClean="0">
                <a:solidFill>
                  <a:schemeClr val="tx2"/>
                </a:solidFill>
                <a:latin typeface="+mj-lt"/>
              </a:rPr>
              <a:t>Анжелесте</a:t>
            </a:r>
            <a:r>
              <a:rPr lang="kk-KZ" altLang="ru-RU" sz="2000" dirty="0" smtClean="0">
                <a:solidFill>
                  <a:schemeClr val="tx2"/>
                </a:solidFill>
                <a:latin typeface="+mj-lt"/>
              </a:rPr>
              <a:t>, Калифорнияда, Британ аралдарында, </a:t>
            </a:r>
            <a:r>
              <a:rPr lang="kk-KZ" altLang="ru-RU" sz="2000" dirty="0" smtClean="0">
                <a:solidFill>
                  <a:schemeClr val="tx2"/>
                </a:solidFill>
                <a:latin typeface="+mj-lt"/>
              </a:rPr>
              <a:t>                              сол </a:t>
            </a:r>
            <a:r>
              <a:rPr lang="kk-KZ" altLang="ru-RU" sz="2000" dirty="0" smtClean="0">
                <a:solidFill>
                  <a:schemeClr val="tx2"/>
                </a:solidFill>
                <a:latin typeface="+mj-lt"/>
              </a:rPr>
              <a:t>сияқты ФРГ мен бірқатар елдерде зиянды улы заттардың жоғары концентрациясының атмосферада жинақталуы нәтижесінде </a:t>
            </a:r>
            <a:r>
              <a:rPr lang="kk-KZ" altLang="ru-RU" sz="2000" i="1" dirty="0" smtClean="0">
                <a:solidFill>
                  <a:schemeClr val="tx2"/>
                </a:solidFill>
                <a:latin typeface="+mj-lt"/>
              </a:rPr>
              <a:t>смог </a:t>
            </a:r>
            <a:r>
              <a:rPr lang="kk-KZ" altLang="ru-RU" sz="2000" dirty="0" smtClean="0">
                <a:solidFill>
                  <a:schemeClr val="tx2"/>
                </a:solidFill>
                <a:latin typeface="+mj-lt"/>
              </a:rPr>
              <a:t>деп аталатын қалың тұмандар байқалды. Лондон смогтар ХІХ </a:t>
            </a:r>
            <a:r>
              <a:rPr lang="kk-KZ" altLang="ru-RU" sz="2000" dirty="0" smtClean="0">
                <a:solidFill>
                  <a:schemeClr val="tx2"/>
                </a:solidFill>
                <a:latin typeface="+mj-lt"/>
              </a:rPr>
              <a:t>ғ . </a:t>
            </a:r>
            <a:r>
              <a:rPr lang="kk-KZ" altLang="ru-RU" sz="2000" dirty="0" smtClean="0">
                <a:solidFill>
                  <a:schemeClr val="tx2"/>
                </a:solidFill>
                <a:latin typeface="+mj-lt"/>
              </a:rPr>
              <a:t>соңына бастап </a:t>
            </a:r>
            <a:r>
              <a:rPr lang="en-US" altLang="ru-RU" sz="2000" dirty="0" smtClean="0">
                <a:solidFill>
                  <a:schemeClr val="tx2"/>
                </a:solidFill>
                <a:latin typeface="+mj-lt"/>
              </a:rPr>
              <a:t>–</a:t>
            </a:r>
            <a:r>
              <a:rPr lang="kk-KZ" altLang="ru-RU" sz="2000" dirty="0" smtClean="0">
                <a:solidFill>
                  <a:schemeClr val="tx2"/>
                </a:solidFill>
                <a:latin typeface="+mj-lt"/>
              </a:rPr>
              <a:t>ақ белгілі болған. Әсіресе </a:t>
            </a:r>
            <a:r>
              <a:rPr lang="en-US" altLang="ru-RU" sz="2000" dirty="0" smtClean="0">
                <a:solidFill>
                  <a:schemeClr val="tx2"/>
                </a:solidFill>
                <a:latin typeface="+mj-lt"/>
              </a:rPr>
              <a:t>1952 </a:t>
            </a:r>
            <a:r>
              <a:rPr lang="ru-RU" altLang="ru-RU" sz="2000" dirty="0" smtClean="0">
                <a:solidFill>
                  <a:schemeClr val="tx2"/>
                </a:solidFill>
                <a:latin typeface="+mj-lt"/>
              </a:rPr>
              <a:t>ж</a:t>
            </a:r>
            <a:r>
              <a:rPr lang="kk-KZ" altLang="ru-RU" sz="2000" dirty="0" smtClean="0">
                <a:solidFill>
                  <a:schemeClr val="tx2"/>
                </a:solidFill>
                <a:latin typeface="+mj-lt"/>
              </a:rPr>
              <a:t>әне </a:t>
            </a:r>
            <a:r>
              <a:rPr lang="en-US" altLang="ru-RU" sz="2000" dirty="0" smtClean="0">
                <a:solidFill>
                  <a:schemeClr val="tx2"/>
                </a:solidFill>
                <a:latin typeface="+mj-lt"/>
              </a:rPr>
              <a:t>1956</a:t>
            </a:r>
            <a:r>
              <a:rPr lang="kk-KZ" altLang="ru-RU" sz="2000" dirty="0" smtClean="0">
                <a:solidFill>
                  <a:schemeClr val="tx2"/>
                </a:solidFill>
                <a:latin typeface="+mj-lt"/>
              </a:rPr>
              <a:t> жылдары болған смог елге үлкен зардап тигізді. </a:t>
            </a:r>
          </a:p>
          <a:p>
            <a:pPr>
              <a:defRPr/>
            </a:pPr>
            <a:r>
              <a:rPr lang="en-US" altLang="ru-RU" sz="2000" dirty="0" smtClean="0">
                <a:solidFill>
                  <a:schemeClr val="tx2"/>
                </a:solidFill>
                <a:latin typeface="+mj-lt"/>
              </a:rPr>
              <a:t>1956</a:t>
            </a:r>
            <a:r>
              <a:rPr lang="kk-KZ" altLang="ru-RU" sz="2000" dirty="0" smtClean="0">
                <a:solidFill>
                  <a:schemeClr val="tx2"/>
                </a:solidFill>
                <a:latin typeface="+mj-lt"/>
              </a:rPr>
              <a:t> жылы </a:t>
            </a:r>
            <a:r>
              <a:rPr lang="kk-KZ" altLang="ru-RU" sz="2000" dirty="0" smtClean="0">
                <a:solidFill>
                  <a:schemeClr val="tx2"/>
                </a:solidFill>
                <a:latin typeface="+mj-lt"/>
              </a:rPr>
              <a:t>қаңтарда </a:t>
            </a:r>
            <a:r>
              <a:rPr lang="ru-RU" altLang="ru-RU" sz="2000" dirty="0" smtClean="0">
                <a:solidFill>
                  <a:schemeClr val="tx2"/>
                </a:solidFill>
                <a:latin typeface="+mj-lt"/>
              </a:rPr>
              <a:t>96 </a:t>
            </a:r>
            <a:r>
              <a:rPr lang="ru-RU" altLang="ru-RU" sz="2000" dirty="0" err="1" smtClean="0">
                <a:solidFill>
                  <a:schemeClr val="tx2"/>
                </a:solidFill>
                <a:latin typeface="+mj-lt"/>
              </a:rPr>
              <a:t>сағат</a:t>
            </a:r>
            <a:r>
              <a:rPr lang="ru-RU" altLang="ru-RU" sz="20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ru-RU" altLang="ru-RU" sz="2000" dirty="0" err="1" smtClean="0">
                <a:solidFill>
                  <a:schemeClr val="tx2"/>
                </a:solidFill>
                <a:latin typeface="+mj-lt"/>
              </a:rPr>
              <a:t>бойы</a:t>
            </a:r>
            <a:r>
              <a:rPr lang="ru-RU" altLang="ru-RU" sz="20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ru-RU" altLang="ru-RU" sz="2000" dirty="0" err="1" smtClean="0">
                <a:solidFill>
                  <a:schemeClr val="tx2"/>
                </a:solidFill>
                <a:latin typeface="+mj-lt"/>
              </a:rPr>
              <a:t>жауып</a:t>
            </a:r>
            <a:r>
              <a:rPr lang="ru-RU" altLang="ru-RU" sz="20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ru-RU" altLang="ru-RU" sz="2000" dirty="0" err="1" smtClean="0">
                <a:solidFill>
                  <a:schemeClr val="tx2"/>
                </a:solidFill>
                <a:latin typeface="+mj-lt"/>
              </a:rPr>
              <a:t>тұрған</a:t>
            </a:r>
            <a:r>
              <a:rPr lang="ru-RU" altLang="ru-RU" sz="2000" dirty="0" smtClean="0">
                <a:solidFill>
                  <a:schemeClr val="tx2"/>
                </a:solidFill>
                <a:latin typeface="+mj-lt"/>
              </a:rPr>
              <a:t> смог </a:t>
            </a:r>
            <a:r>
              <a:rPr lang="ru-RU" altLang="ru-RU" sz="2000" dirty="0" err="1" smtClean="0">
                <a:solidFill>
                  <a:schemeClr val="tx2"/>
                </a:solidFill>
                <a:latin typeface="+mj-lt"/>
              </a:rPr>
              <a:t>мыңдаған</a:t>
            </a:r>
            <a:r>
              <a:rPr lang="ru-RU" altLang="ru-RU" sz="20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ru-RU" altLang="ru-RU" sz="2000" dirty="0" err="1" smtClean="0">
                <a:solidFill>
                  <a:schemeClr val="tx2"/>
                </a:solidFill>
                <a:latin typeface="+mj-lt"/>
              </a:rPr>
              <a:t>адамдардың</a:t>
            </a:r>
            <a:r>
              <a:rPr lang="ru-RU" altLang="ru-RU" sz="20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ru-RU" altLang="ru-RU" sz="2000" dirty="0" err="1" smtClean="0">
                <a:solidFill>
                  <a:schemeClr val="tx2"/>
                </a:solidFill>
                <a:latin typeface="+mj-lt"/>
              </a:rPr>
              <a:t>ажалына</a:t>
            </a:r>
            <a:r>
              <a:rPr lang="ru-RU" altLang="ru-RU" sz="20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ru-RU" altLang="ru-RU" sz="2000" dirty="0" err="1" smtClean="0">
                <a:solidFill>
                  <a:schemeClr val="tx2"/>
                </a:solidFill>
                <a:latin typeface="+mj-lt"/>
              </a:rPr>
              <a:t>себеп</a:t>
            </a:r>
            <a:r>
              <a:rPr lang="ru-RU" altLang="ru-RU" sz="20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ru-RU" altLang="ru-RU" sz="2000" dirty="0" err="1" smtClean="0">
                <a:solidFill>
                  <a:schemeClr val="tx2"/>
                </a:solidFill>
                <a:latin typeface="+mj-lt"/>
              </a:rPr>
              <a:t>болған</a:t>
            </a:r>
            <a:r>
              <a:rPr lang="en-US" altLang="ru-RU" sz="2000" dirty="0" smtClean="0">
                <a:solidFill>
                  <a:schemeClr val="tx2"/>
                </a:solidFill>
                <a:latin typeface="+mj-lt"/>
              </a:rPr>
              <a:t>. 1968 </a:t>
            </a:r>
            <a:r>
              <a:rPr lang="kk-KZ" altLang="ru-RU" sz="2000" dirty="0" smtClean="0">
                <a:solidFill>
                  <a:schemeClr val="tx2"/>
                </a:solidFill>
                <a:latin typeface="+mj-lt"/>
              </a:rPr>
              <a:t>жылы Лондонда “Ауа тазалығы турал заң”</a:t>
            </a:r>
            <a:r>
              <a:rPr lang="ru-RU" altLang="ru-RU" sz="20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altLang="ru-RU" sz="20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kk-KZ" altLang="ru-RU" sz="2000" dirty="0" smtClean="0">
                <a:solidFill>
                  <a:schemeClr val="tx2"/>
                </a:solidFill>
                <a:latin typeface="+mj-lt"/>
              </a:rPr>
              <a:t>қабылданғаннан соң атмосфераның ластануы біршама азайған.</a:t>
            </a:r>
          </a:p>
          <a:p>
            <a:pPr>
              <a:defRPr/>
            </a:pPr>
            <a:r>
              <a:rPr lang="kk-KZ" altLang="ru-RU" sz="2000" dirty="0" smtClean="0">
                <a:solidFill>
                  <a:schemeClr val="tx2"/>
                </a:solidFill>
                <a:latin typeface="+mj-lt"/>
              </a:rPr>
              <a:t>Париж қаласының маңындағы өндіріс орындары аз аймақтарда ультракүлгін сәулелер </a:t>
            </a:r>
            <a:r>
              <a:rPr lang="en-US" altLang="ru-RU" sz="2000" dirty="0" smtClean="0">
                <a:solidFill>
                  <a:schemeClr val="tx2"/>
                </a:solidFill>
                <a:latin typeface="+mj-lt"/>
              </a:rPr>
              <a:t>3 % </a:t>
            </a:r>
            <a:r>
              <a:rPr lang="kk-KZ" altLang="ru-RU" sz="2000" dirty="0" smtClean="0">
                <a:solidFill>
                  <a:schemeClr val="tx2"/>
                </a:solidFill>
                <a:latin typeface="+mj-lt"/>
              </a:rPr>
              <a:t>болса, заводтар мен фабрикалар көп шоғырланған аймақтара </a:t>
            </a:r>
            <a:r>
              <a:rPr lang="en-US" altLang="ru-RU" sz="2000" dirty="0" smtClean="0">
                <a:solidFill>
                  <a:schemeClr val="tx2"/>
                </a:solidFill>
                <a:latin typeface="+mj-lt"/>
              </a:rPr>
              <a:t>0,3% </a:t>
            </a:r>
            <a:r>
              <a:rPr lang="kk-KZ" altLang="ru-RU" sz="2000" dirty="0" smtClean="0">
                <a:solidFill>
                  <a:schemeClr val="tx2"/>
                </a:solidFill>
                <a:latin typeface="+mj-lt"/>
              </a:rPr>
              <a:t>қана болған. Ультракүлгін </a:t>
            </a:r>
            <a:r>
              <a:rPr lang="kk-KZ" altLang="ru-RU" sz="2000" dirty="0" smtClean="0">
                <a:solidFill>
                  <a:schemeClr val="tx2"/>
                </a:solidFill>
                <a:latin typeface="+mj-lt"/>
              </a:rPr>
              <a:t>           сәулелерінің </a:t>
            </a:r>
            <a:r>
              <a:rPr lang="kk-KZ" altLang="ru-RU" sz="2000" dirty="0" smtClean="0">
                <a:solidFill>
                  <a:schemeClr val="tx2"/>
                </a:solidFill>
                <a:latin typeface="+mj-lt"/>
              </a:rPr>
              <a:t>жетіспеушілігі балаларда авитаминоз және рахит </a:t>
            </a:r>
            <a:r>
              <a:rPr lang="kk-KZ" altLang="ru-RU" sz="2000" dirty="0" smtClean="0">
                <a:solidFill>
                  <a:schemeClr val="tx2"/>
                </a:solidFill>
                <a:latin typeface="+mj-lt"/>
              </a:rPr>
              <a:t>  ауруларын </a:t>
            </a:r>
            <a:r>
              <a:rPr lang="kk-KZ" altLang="ru-RU" sz="2000" dirty="0" smtClean="0">
                <a:solidFill>
                  <a:schemeClr val="tx2"/>
                </a:solidFill>
                <a:latin typeface="+mj-lt"/>
              </a:rPr>
              <a:t>туғызатын белгілері көрінеді.             </a:t>
            </a:r>
            <a:r>
              <a:rPr lang="ru-RU" altLang="ru-RU" sz="2000" dirty="0" smtClean="0">
                <a:solidFill>
                  <a:schemeClr val="tx2"/>
                </a:solidFill>
                <a:latin typeface="+mj-lt"/>
              </a:rPr>
              <a:t> </a:t>
            </a:r>
          </a:p>
        </p:txBody>
      </p:sp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880362" y="1340768"/>
            <a:ext cx="6139910" cy="288032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0"/>
                <a:gd name="adj2" fmla="val -161"/>
              </a:avLst>
            </a:prstTxWarp>
          </a:bodyPr>
          <a:lstStyle/>
          <a:p>
            <a:pPr algn="ctr"/>
            <a:r>
              <a:rPr lang="ru-RU" sz="3200" kern="1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Атмосфералық</a:t>
            </a:r>
            <a:r>
              <a:rPr lang="ru-RU" sz="3200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 </a:t>
            </a:r>
            <a:r>
              <a:rPr lang="ru-RU" sz="3200" kern="1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ауаның</a:t>
            </a:r>
            <a:r>
              <a:rPr lang="ru-RU" sz="3200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 </a:t>
            </a:r>
            <a:r>
              <a:rPr lang="ru-RU" sz="3200" kern="1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ластануының</a:t>
            </a:r>
            <a:r>
              <a:rPr lang="ru-RU" sz="3200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 </a:t>
            </a:r>
            <a:r>
              <a:rPr lang="ru-RU" sz="3200" kern="1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зардаптары</a:t>
            </a:r>
            <a:endParaRPr lang="ru-RU" sz="3200" kern="1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/>
              <a:cs typeface="Times New Roman"/>
            </a:endParaRPr>
          </a:p>
        </p:txBody>
      </p:sp>
      <p:pic>
        <p:nvPicPr>
          <p:cNvPr id="4" name="Picture 7" descr="C:\Users\user\Desktop\Без названия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79" y="457226"/>
            <a:ext cx="571785" cy="57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User\Desktop\Без названия (1).jpg"/>
          <p:cNvPicPr>
            <a:picLocks noChangeAspect="1" noChangeArrowheads="1"/>
          </p:cNvPicPr>
          <p:nvPr/>
        </p:nvPicPr>
        <p:blipFill rotWithShape="1">
          <a:blip r:embed="rId3" cstate="print"/>
          <a:srcRect/>
          <a:stretch/>
        </p:blipFill>
        <p:spPr bwMode="auto">
          <a:xfrm>
            <a:off x="7181030" y="761837"/>
            <a:ext cx="1471174" cy="1009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7131557" y="332656"/>
            <a:ext cx="183293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kk-KZ" altLang="ru-RU" sz="2200" b="1" i="1" dirty="0" smtClean="0">
                <a:solidFill>
                  <a:srgbClr val="0070C0"/>
                </a:solidFill>
              </a:rPr>
              <a:t>ОҚЫЛЫМ </a:t>
            </a:r>
            <a:endParaRPr lang="ru-RU" altLang="ru-RU" sz="2200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444236"/>
            <a:ext cx="31037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200" b="1" dirty="0" smtClean="0">
                <a:solidFill>
                  <a:srgbClr val="00B050"/>
                </a:solidFill>
              </a:rPr>
              <a:t>Мәтінді о</a:t>
            </a:r>
            <a:r>
              <a:rPr lang="kk-KZ" sz="3200" b="1" dirty="0" smtClean="0">
                <a:solidFill>
                  <a:srgbClr val="00B050"/>
                </a:solidFill>
              </a:rPr>
              <a:t>қыңыз</a:t>
            </a:r>
            <a:endParaRPr lang="ru-RU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65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Diagram 7"/>
          <p:cNvGrpSpPr>
            <a:grpSpLocks/>
          </p:cNvGrpSpPr>
          <p:nvPr/>
        </p:nvGrpSpPr>
        <p:grpSpPr bwMode="auto">
          <a:xfrm>
            <a:off x="878373" y="419035"/>
            <a:ext cx="7318661" cy="6018705"/>
            <a:chOff x="1501" y="776"/>
            <a:chExt cx="2715" cy="2715"/>
          </a:xfrm>
        </p:grpSpPr>
        <p:sp>
          <p:nvSpPr>
            <p:cNvPr id="4" name="_s2052"/>
            <p:cNvSpPr>
              <a:spLocks noChangeShapeType="1"/>
            </p:cNvSpPr>
            <p:nvPr/>
          </p:nvSpPr>
          <p:spPr bwMode="auto">
            <a:xfrm flipH="1" flipV="1">
              <a:off x="2378" y="1653"/>
              <a:ext cx="241" cy="2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 b="1"/>
            </a:p>
          </p:txBody>
        </p:sp>
        <p:sp>
          <p:nvSpPr>
            <p:cNvPr id="5" name="_s2053"/>
            <p:cNvSpPr>
              <a:spLocks noChangeArrowheads="1"/>
            </p:cNvSpPr>
            <p:nvPr/>
          </p:nvSpPr>
          <p:spPr bwMode="auto">
            <a:xfrm>
              <a:off x="1799" y="1074"/>
              <a:ext cx="679" cy="679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k-KZ" alt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аэрозольдар</a:t>
              </a:r>
              <a:endPara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" name="_s2054"/>
            <p:cNvSpPr>
              <a:spLocks noChangeShapeType="1"/>
            </p:cNvSpPr>
            <p:nvPr/>
          </p:nvSpPr>
          <p:spPr bwMode="auto">
            <a:xfrm flipH="1">
              <a:off x="2179" y="2133"/>
              <a:ext cx="34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 b="1"/>
            </a:p>
          </p:txBody>
        </p:sp>
        <p:sp>
          <p:nvSpPr>
            <p:cNvPr id="7" name="_s2055"/>
            <p:cNvSpPr>
              <a:spLocks noChangeArrowheads="1"/>
            </p:cNvSpPr>
            <p:nvPr/>
          </p:nvSpPr>
          <p:spPr bwMode="auto">
            <a:xfrm>
              <a:off x="1501" y="1794"/>
              <a:ext cx="679" cy="67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kk-KZ" altLang="ru-RU" sz="1600" b="1" dirty="0">
                  <a:latin typeface="Verdana" pitchFamily="34" charset="0"/>
                </a:rPr>
                <a:t>р</a:t>
              </a:r>
              <a:r>
                <a:rPr kumimoji="0" lang="kk-KZ" alt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адиоактивті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k-KZ" alt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газдар</a:t>
              </a:r>
              <a:endPara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" name="_s2056"/>
            <p:cNvSpPr>
              <a:spLocks noChangeShapeType="1"/>
            </p:cNvSpPr>
            <p:nvPr/>
          </p:nvSpPr>
          <p:spPr bwMode="auto">
            <a:xfrm flipH="1">
              <a:off x="2378" y="2372"/>
              <a:ext cx="241" cy="2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 b="1"/>
            </a:p>
          </p:txBody>
        </p:sp>
        <p:sp>
          <p:nvSpPr>
            <p:cNvPr id="9" name="_s2057"/>
            <p:cNvSpPr>
              <a:spLocks noChangeArrowheads="1"/>
            </p:cNvSpPr>
            <p:nvPr/>
          </p:nvSpPr>
          <p:spPr bwMode="auto">
            <a:xfrm>
              <a:off x="1799" y="2514"/>
              <a:ext cx="679" cy="679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kk-KZ" altLang="ru-RU" sz="1600" b="1" dirty="0">
                  <a:latin typeface="Verdana" pitchFamily="34" charset="0"/>
                </a:rPr>
                <a:t>х</a:t>
              </a:r>
              <a:r>
                <a:rPr kumimoji="0" lang="kk-KZ" alt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лордың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k-KZ" alt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Әр түрлі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k-KZ" alt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қосылыстары</a:t>
              </a:r>
              <a:endPara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0" name="_s2058"/>
            <p:cNvSpPr>
              <a:spLocks noChangeShapeType="1"/>
            </p:cNvSpPr>
            <p:nvPr/>
          </p:nvSpPr>
          <p:spPr bwMode="auto">
            <a:xfrm>
              <a:off x="2858" y="2471"/>
              <a:ext cx="0" cy="3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 b="1"/>
            </a:p>
          </p:txBody>
        </p:sp>
        <p:sp>
          <p:nvSpPr>
            <p:cNvPr id="11" name="_s2059"/>
            <p:cNvSpPr>
              <a:spLocks noChangeArrowheads="1"/>
            </p:cNvSpPr>
            <p:nvPr/>
          </p:nvSpPr>
          <p:spPr bwMode="auto">
            <a:xfrm>
              <a:off x="2519" y="2812"/>
              <a:ext cx="679" cy="679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k-KZ" alt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фтор</a:t>
              </a:r>
              <a:endPara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2" name="_s2060"/>
            <p:cNvSpPr>
              <a:spLocks noChangeShapeType="1"/>
            </p:cNvSpPr>
            <p:nvPr/>
          </p:nvSpPr>
          <p:spPr bwMode="auto">
            <a:xfrm>
              <a:off x="3097" y="2372"/>
              <a:ext cx="241" cy="2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 b="1"/>
            </a:p>
          </p:txBody>
        </p:sp>
        <p:sp>
          <p:nvSpPr>
            <p:cNvPr id="13" name="_s2061"/>
            <p:cNvSpPr>
              <a:spLocks noChangeArrowheads="1"/>
            </p:cNvSpPr>
            <p:nvPr/>
          </p:nvSpPr>
          <p:spPr bwMode="auto">
            <a:xfrm>
              <a:off x="3239" y="2514"/>
              <a:ext cx="679" cy="679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k-KZ" alt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азот</a:t>
              </a:r>
              <a:endPara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4" name="_s2062"/>
            <p:cNvSpPr>
              <a:spLocks noChangeShapeType="1"/>
            </p:cNvSpPr>
            <p:nvPr/>
          </p:nvSpPr>
          <p:spPr bwMode="auto">
            <a:xfrm>
              <a:off x="3196" y="2133"/>
              <a:ext cx="34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 b="1"/>
            </a:p>
          </p:txBody>
        </p:sp>
        <p:sp>
          <p:nvSpPr>
            <p:cNvPr id="15" name="_s2063"/>
            <p:cNvSpPr>
              <a:spLocks noChangeArrowheads="1"/>
            </p:cNvSpPr>
            <p:nvPr/>
          </p:nvSpPr>
          <p:spPr bwMode="auto">
            <a:xfrm>
              <a:off x="3537" y="1794"/>
              <a:ext cx="679" cy="67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k-KZ" alt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күкірт</a:t>
              </a:r>
              <a:endPara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6" name="_s2064"/>
            <p:cNvSpPr>
              <a:spLocks noChangeShapeType="1"/>
            </p:cNvSpPr>
            <p:nvPr/>
          </p:nvSpPr>
          <p:spPr bwMode="auto">
            <a:xfrm flipV="1">
              <a:off x="3097" y="1653"/>
              <a:ext cx="241" cy="2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 b="1"/>
            </a:p>
          </p:txBody>
        </p:sp>
        <p:sp>
          <p:nvSpPr>
            <p:cNvPr id="17" name="_s2065"/>
            <p:cNvSpPr>
              <a:spLocks noChangeArrowheads="1"/>
            </p:cNvSpPr>
            <p:nvPr/>
          </p:nvSpPr>
          <p:spPr bwMode="auto">
            <a:xfrm>
              <a:off x="3239" y="1074"/>
              <a:ext cx="679" cy="679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kk-KZ" altLang="ru-RU" sz="1600" b="1" dirty="0">
                  <a:latin typeface="Verdana" pitchFamily="34" charset="0"/>
                </a:rPr>
                <a:t>т</a:t>
              </a:r>
              <a:r>
                <a:rPr kumimoji="0" lang="kk-KZ" alt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үсті және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kk-KZ" altLang="ru-RU" sz="1600" b="1" dirty="0">
                  <a:latin typeface="Verdana" pitchFamily="34" charset="0"/>
                </a:rPr>
                <a:t>қ</a:t>
              </a:r>
              <a:r>
                <a:rPr kumimoji="0" lang="kk-KZ" alt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ара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k-KZ" alt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металдардың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k-KZ" alt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тотықтары</a:t>
              </a:r>
              <a:endPara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8" name="_s2066"/>
            <p:cNvSpPr>
              <a:spLocks noChangeShapeType="1"/>
            </p:cNvSpPr>
            <p:nvPr/>
          </p:nvSpPr>
          <p:spPr bwMode="auto">
            <a:xfrm flipV="1">
              <a:off x="2858" y="1454"/>
              <a:ext cx="0" cy="3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 b="1"/>
            </a:p>
          </p:txBody>
        </p:sp>
        <p:sp>
          <p:nvSpPr>
            <p:cNvPr id="19" name="_s2067"/>
            <p:cNvSpPr>
              <a:spLocks noChangeArrowheads="1"/>
            </p:cNvSpPr>
            <p:nvPr/>
          </p:nvSpPr>
          <p:spPr bwMode="auto">
            <a:xfrm>
              <a:off x="2519" y="776"/>
              <a:ext cx="679" cy="679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kk-KZ" altLang="ru-RU" sz="1600" b="1" dirty="0">
                  <a:latin typeface="Verdana" pitchFamily="34" charset="0"/>
                </a:rPr>
                <a:t>қ</a:t>
              </a:r>
              <a:r>
                <a:rPr kumimoji="0" lang="kk-KZ" alt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ұрамдары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k-KZ" alt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әртүрлі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k-KZ" alt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rPr>
                <a:t>күл мен шаң</a:t>
              </a:r>
            </a:p>
          </p:txBody>
        </p:sp>
        <p:sp>
          <p:nvSpPr>
            <p:cNvPr id="20" name="_s2068"/>
            <p:cNvSpPr>
              <a:spLocks noChangeArrowheads="1"/>
            </p:cNvSpPr>
            <p:nvPr/>
          </p:nvSpPr>
          <p:spPr bwMode="auto">
            <a:xfrm>
              <a:off x="2519" y="1795"/>
              <a:ext cx="679" cy="67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k-KZ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0045D0"/>
                  </a:solidFill>
                  <a:effectLst/>
                  <a:latin typeface="Verdana" pitchFamily="34" charset="0"/>
                </a:rPr>
                <a:t>Ең көп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k-KZ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0045D0"/>
                  </a:solidFill>
                  <a:effectLst/>
                  <a:latin typeface="Verdana" pitchFamily="34" charset="0"/>
                </a:rPr>
                <a:t>тараған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k-KZ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0045D0"/>
                  </a:solidFill>
                  <a:effectLst/>
                  <a:latin typeface="Verdana" pitchFamily="34" charset="0"/>
                </a:rPr>
                <a:t>ластаушы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k-KZ" altLang="ru-RU" sz="1600" b="1" i="0" u="none" strike="noStrike" cap="none" normalizeH="0" baseline="0" dirty="0" smtClean="0">
                  <a:ln>
                    <a:noFill/>
                  </a:ln>
                  <a:solidFill>
                    <a:srgbClr val="0045D0"/>
                  </a:solidFill>
                  <a:effectLst/>
                  <a:latin typeface="Verdana" pitchFamily="34" charset="0"/>
                </a:rPr>
                <a:t>заттар</a:t>
              </a:r>
              <a:endPara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45D0"/>
                </a:solidFill>
                <a:effectLst/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584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323528" y="504056"/>
            <a:ext cx="8568952" cy="59492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ЛАСТАҒЫШ ЗАТТАРДЫҢ АДАМ ДЕНСАУЛЫҒЫНА  ӘСЕРІ</a:t>
            </a:r>
          </a:p>
          <a:p>
            <a:pPr marL="0" indent="0" algn="ctr">
              <a:buNone/>
            </a:pPr>
            <a:endParaRPr lang="ru-RU" sz="800" b="1" dirty="0" smtClean="0"/>
          </a:p>
          <a:p>
            <a:r>
              <a:rPr lang="ru-RU" sz="1950" b="1" dirty="0" smtClean="0">
                <a:solidFill>
                  <a:srgbClr val="002060"/>
                </a:solidFill>
              </a:rPr>
              <a:t>1. </a:t>
            </a:r>
            <a:r>
              <a:rPr lang="ru-RU" sz="1950" b="1" dirty="0" err="1" smtClean="0">
                <a:solidFill>
                  <a:srgbClr val="002060"/>
                </a:solidFill>
              </a:rPr>
              <a:t>Қ</a:t>
            </a:r>
            <a:r>
              <a:rPr lang="ru-RU" sz="1950" b="1" dirty="0" err="1" smtClean="0">
                <a:solidFill>
                  <a:srgbClr val="002060"/>
                </a:solidFill>
              </a:rPr>
              <a:t>оқыстар</a:t>
            </a:r>
            <a:r>
              <a:rPr lang="ru-RU" sz="1950" b="1" dirty="0" smtClean="0">
                <a:solidFill>
                  <a:srgbClr val="002060"/>
                </a:solidFill>
              </a:rPr>
              <a:t>.  </a:t>
            </a:r>
            <a:r>
              <a:rPr lang="ru-RU" sz="1950" b="1" dirty="0" err="1" smtClean="0">
                <a:solidFill>
                  <a:srgbClr val="002060"/>
                </a:solidFill>
              </a:rPr>
              <a:t>Респираторлық</a:t>
            </a:r>
            <a:r>
              <a:rPr lang="ru-RU" sz="1950" b="1" dirty="0" smtClean="0">
                <a:solidFill>
                  <a:srgbClr val="002060"/>
                </a:solidFill>
              </a:rPr>
              <a:t> </a:t>
            </a:r>
            <a:r>
              <a:rPr lang="ru-RU" sz="1950" b="1" dirty="0" err="1" smtClean="0">
                <a:solidFill>
                  <a:srgbClr val="002060"/>
                </a:solidFill>
              </a:rPr>
              <a:t>аурулар</a:t>
            </a:r>
            <a:r>
              <a:rPr lang="ru-RU" sz="1950" b="1" dirty="0" smtClean="0">
                <a:solidFill>
                  <a:srgbClr val="002060"/>
                </a:solidFill>
              </a:rPr>
              <a:t>, </a:t>
            </a:r>
            <a:r>
              <a:rPr lang="ru-RU" sz="1950" b="1" dirty="0" err="1" smtClean="0">
                <a:solidFill>
                  <a:srgbClr val="002060"/>
                </a:solidFill>
              </a:rPr>
              <a:t>өкпенің</a:t>
            </a:r>
            <a:r>
              <a:rPr lang="ru-RU" sz="1950" b="1" dirty="0" smtClean="0">
                <a:solidFill>
                  <a:srgbClr val="002060"/>
                </a:solidFill>
              </a:rPr>
              <a:t> </a:t>
            </a:r>
            <a:r>
              <a:rPr lang="ru-RU" sz="1950" b="1" dirty="0" err="1" smtClean="0">
                <a:solidFill>
                  <a:srgbClr val="002060"/>
                </a:solidFill>
              </a:rPr>
              <a:t>ісігі</a:t>
            </a:r>
            <a:r>
              <a:rPr lang="ru-RU" sz="1950" b="1" dirty="0" smtClean="0">
                <a:solidFill>
                  <a:srgbClr val="002060"/>
                </a:solidFill>
              </a:rPr>
              <a:t>;</a:t>
            </a:r>
          </a:p>
          <a:p>
            <a:r>
              <a:rPr lang="ru-RU" sz="1950" b="1" dirty="0" smtClean="0">
                <a:solidFill>
                  <a:srgbClr val="002060"/>
                </a:solidFill>
              </a:rPr>
              <a:t>2. </a:t>
            </a:r>
            <a:r>
              <a:rPr lang="ru-RU" sz="1950" b="1" dirty="0" err="1" smtClean="0">
                <a:solidFill>
                  <a:srgbClr val="002060"/>
                </a:solidFill>
              </a:rPr>
              <a:t>Көмірсутектер және ұшып жүретін органикалық қосылыстар Ісіктер</a:t>
            </a:r>
            <a:r>
              <a:rPr lang="ru-RU" sz="1950" b="1" dirty="0" smtClean="0">
                <a:solidFill>
                  <a:srgbClr val="002060"/>
                </a:solidFill>
              </a:rPr>
              <a:t> </a:t>
            </a:r>
            <a:r>
              <a:rPr lang="ru-RU" sz="1950" b="1" dirty="0" err="1" smtClean="0">
                <a:solidFill>
                  <a:srgbClr val="002060"/>
                </a:solidFill>
              </a:rPr>
              <a:t>пайда</a:t>
            </a:r>
            <a:r>
              <a:rPr lang="ru-RU" sz="1950" b="1" dirty="0" smtClean="0">
                <a:solidFill>
                  <a:srgbClr val="002060"/>
                </a:solidFill>
              </a:rPr>
              <a:t> </a:t>
            </a:r>
            <a:r>
              <a:rPr lang="ru-RU" sz="1950" b="1" dirty="0" err="1" smtClean="0">
                <a:solidFill>
                  <a:srgbClr val="002060"/>
                </a:solidFill>
              </a:rPr>
              <a:t>болады</a:t>
            </a:r>
            <a:r>
              <a:rPr lang="ru-RU" sz="1950" b="1" dirty="0" smtClean="0">
                <a:solidFill>
                  <a:srgbClr val="002060"/>
                </a:solidFill>
              </a:rPr>
              <a:t>;</a:t>
            </a:r>
          </a:p>
          <a:p>
            <a:r>
              <a:rPr lang="ru-RU" sz="1950" b="1" dirty="0" smtClean="0">
                <a:solidFill>
                  <a:srgbClr val="002060"/>
                </a:solidFill>
              </a:rPr>
              <a:t>3 </a:t>
            </a:r>
            <a:r>
              <a:rPr lang="ru-RU" sz="1950" b="1" dirty="0" smtClean="0">
                <a:solidFill>
                  <a:srgbClr val="002060"/>
                </a:solidFill>
              </a:rPr>
              <a:t>. </a:t>
            </a:r>
            <a:r>
              <a:rPr lang="ru-RU" sz="1950" b="1" dirty="0" err="1" smtClean="0">
                <a:solidFill>
                  <a:srgbClr val="002060"/>
                </a:solidFill>
              </a:rPr>
              <a:t>Тұншықтырғыш</a:t>
            </a:r>
            <a:r>
              <a:rPr lang="ru-RU" sz="1950" b="1" dirty="0" smtClean="0">
                <a:solidFill>
                  <a:srgbClr val="002060"/>
                </a:solidFill>
              </a:rPr>
              <a:t> газ.  </a:t>
            </a:r>
            <a:r>
              <a:rPr lang="ru-RU" sz="1950" b="1" dirty="0" err="1" smtClean="0">
                <a:solidFill>
                  <a:srgbClr val="002060"/>
                </a:solidFill>
              </a:rPr>
              <a:t>Ойлау</a:t>
            </a:r>
            <a:r>
              <a:rPr lang="ru-RU" sz="1950" b="1" dirty="0" smtClean="0">
                <a:solidFill>
                  <a:srgbClr val="002060"/>
                </a:solidFill>
              </a:rPr>
              <a:t> </a:t>
            </a:r>
            <a:r>
              <a:rPr lang="ru-RU" sz="1950" b="1" dirty="0" err="1" smtClean="0">
                <a:solidFill>
                  <a:srgbClr val="002060"/>
                </a:solidFill>
              </a:rPr>
              <a:t>қабілетінің</a:t>
            </a:r>
            <a:r>
              <a:rPr lang="ru-RU" sz="1950" b="1" dirty="0" smtClean="0">
                <a:solidFill>
                  <a:srgbClr val="002060"/>
                </a:solidFill>
              </a:rPr>
              <a:t> </a:t>
            </a:r>
            <a:r>
              <a:rPr lang="ru-RU" sz="1950" b="1" dirty="0" err="1" smtClean="0">
                <a:solidFill>
                  <a:srgbClr val="002060"/>
                </a:solidFill>
              </a:rPr>
              <a:t>төмендеуі</a:t>
            </a:r>
            <a:r>
              <a:rPr lang="ru-RU" sz="1950" b="1" dirty="0" smtClean="0">
                <a:solidFill>
                  <a:srgbClr val="002060"/>
                </a:solidFill>
              </a:rPr>
              <a:t> , </a:t>
            </a:r>
            <a:r>
              <a:rPr lang="ru-RU" sz="1950" b="1" dirty="0" err="1" smtClean="0">
                <a:solidFill>
                  <a:srgbClr val="002060"/>
                </a:solidFill>
              </a:rPr>
              <a:t>ұйқышылдықтың</a:t>
            </a:r>
            <a:r>
              <a:rPr lang="ru-RU" sz="1950" b="1" dirty="0" smtClean="0">
                <a:solidFill>
                  <a:srgbClr val="002060"/>
                </a:solidFill>
              </a:rPr>
              <a:t> </a:t>
            </a:r>
            <a:r>
              <a:rPr lang="ru-RU" sz="1950" b="1" dirty="0" err="1" smtClean="0">
                <a:solidFill>
                  <a:srgbClr val="002060"/>
                </a:solidFill>
              </a:rPr>
              <a:t>пайда</a:t>
            </a:r>
            <a:r>
              <a:rPr lang="ru-RU" sz="1950" b="1" dirty="0" smtClean="0">
                <a:solidFill>
                  <a:srgbClr val="002060"/>
                </a:solidFill>
              </a:rPr>
              <a:t> </a:t>
            </a:r>
            <a:r>
              <a:rPr lang="ru-RU" sz="1950" b="1" dirty="0" err="1" smtClean="0">
                <a:solidFill>
                  <a:srgbClr val="002060"/>
                </a:solidFill>
              </a:rPr>
              <a:t>болуы</a:t>
            </a:r>
            <a:r>
              <a:rPr lang="ru-RU" sz="1950" b="1" dirty="0" smtClean="0">
                <a:solidFill>
                  <a:srgbClr val="002060"/>
                </a:solidFill>
              </a:rPr>
              <a:t>, бас </a:t>
            </a:r>
            <a:r>
              <a:rPr lang="ru-RU" sz="1950" b="1" dirty="0" err="1" smtClean="0">
                <a:solidFill>
                  <a:srgbClr val="002060"/>
                </a:solidFill>
              </a:rPr>
              <a:t>ауруы</a:t>
            </a:r>
            <a:r>
              <a:rPr lang="ru-RU" sz="1950" b="1" dirty="0" smtClean="0">
                <a:solidFill>
                  <a:srgbClr val="002060"/>
                </a:solidFill>
              </a:rPr>
              <a:t>, </a:t>
            </a:r>
            <a:r>
              <a:rPr lang="ru-RU" sz="1950" b="1" dirty="0" err="1" smtClean="0">
                <a:solidFill>
                  <a:srgbClr val="002060"/>
                </a:solidFill>
              </a:rPr>
              <a:t>жүрек</a:t>
            </a:r>
            <a:r>
              <a:rPr lang="ru-RU" sz="1950" b="1" dirty="0" smtClean="0">
                <a:solidFill>
                  <a:srgbClr val="002060"/>
                </a:solidFill>
              </a:rPr>
              <a:t> </a:t>
            </a:r>
            <a:r>
              <a:rPr lang="ru-RU" sz="1950" b="1" dirty="0" err="1" smtClean="0">
                <a:solidFill>
                  <a:srgbClr val="002060"/>
                </a:solidFill>
              </a:rPr>
              <a:t>соғуы</a:t>
            </a:r>
            <a:r>
              <a:rPr lang="ru-RU" sz="1950" b="1" dirty="0" smtClean="0">
                <a:solidFill>
                  <a:srgbClr val="002060"/>
                </a:solidFill>
              </a:rPr>
              <a:t>, тез </a:t>
            </a:r>
            <a:r>
              <a:rPr lang="ru-RU" sz="1950" b="1" dirty="0" err="1" smtClean="0">
                <a:solidFill>
                  <a:srgbClr val="002060"/>
                </a:solidFill>
              </a:rPr>
              <a:t>дем</a:t>
            </a:r>
            <a:r>
              <a:rPr lang="ru-RU" sz="1950" b="1" dirty="0" smtClean="0">
                <a:solidFill>
                  <a:srgbClr val="002060"/>
                </a:solidFill>
              </a:rPr>
              <a:t> </a:t>
            </a:r>
            <a:r>
              <a:rPr lang="ru-RU" sz="1950" b="1" dirty="0" err="1" smtClean="0">
                <a:solidFill>
                  <a:srgbClr val="002060"/>
                </a:solidFill>
              </a:rPr>
              <a:t>алу</a:t>
            </a:r>
            <a:r>
              <a:rPr lang="ru-RU" sz="1950" b="1" dirty="0" smtClean="0">
                <a:solidFill>
                  <a:srgbClr val="002060"/>
                </a:solidFill>
              </a:rPr>
              <a:t> , </a:t>
            </a:r>
            <a:r>
              <a:rPr lang="ru-RU" sz="1950" b="1" dirty="0" err="1" smtClean="0">
                <a:solidFill>
                  <a:srgbClr val="002060"/>
                </a:solidFill>
              </a:rPr>
              <a:t>ұрықсыз</a:t>
            </a:r>
            <a:r>
              <a:rPr lang="ru-RU" sz="1950" b="1" dirty="0" smtClean="0">
                <a:solidFill>
                  <a:srgbClr val="002060"/>
                </a:solidFill>
              </a:rPr>
              <a:t> </a:t>
            </a:r>
            <a:r>
              <a:rPr lang="ru-RU" sz="1950" b="1" dirty="0" err="1" smtClean="0">
                <a:solidFill>
                  <a:srgbClr val="002060"/>
                </a:solidFill>
              </a:rPr>
              <a:t>қалу</a:t>
            </a:r>
            <a:r>
              <a:rPr lang="ru-RU" sz="1950" b="1" dirty="0" smtClean="0">
                <a:solidFill>
                  <a:srgbClr val="002060"/>
                </a:solidFill>
              </a:rPr>
              <a:t> , </a:t>
            </a:r>
            <a:r>
              <a:rPr lang="ru-RU" sz="1950" b="1" dirty="0" err="1" smtClean="0">
                <a:solidFill>
                  <a:srgbClr val="002060"/>
                </a:solidFill>
              </a:rPr>
              <a:t>миакард</a:t>
            </a:r>
            <a:r>
              <a:rPr lang="ru-RU" sz="1950" b="1" dirty="0" smtClean="0">
                <a:solidFill>
                  <a:srgbClr val="002060"/>
                </a:solidFill>
              </a:rPr>
              <a:t> </a:t>
            </a:r>
            <a:r>
              <a:rPr lang="ru-RU" sz="1950" b="1" dirty="0" err="1" smtClean="0">
                <a:solidFill>
                  <a:srgbClr val="002060"/>
                </a:solidFill>
              </a:rPr>
              <a:t>инфаркті</a:t>
            </a:r>
            <a:r>
              <a:rPr lang="ru-RU" sz="1950" b="1" dirty="0" smtClean="0">
                <a:solidFill>
                  <a:srgbClr val="002060"/>
                </a:solidFill>
              </a:rPr>
              <a:t>;</a:t>
            </a:r>
          </a:p>
          <a:p>
            <a:r>
              <a:rPr lang="ru-RU" sz="1950" b="1" dirty="0" smtClean="0">
                <a:solidFill>
                  <a:srgbClr val="002060"/>
                </a:solidFill>
              </a:rPr>
              <a:t>4 </a:t>
            </a:r>
            <a:r>
              <a:rPr lang="ru-RU" sz="1950" b="1" dirty="0" smtClean="0">
                <a:solidFill>
                  <a:srgbClr val="002060"/>
                </a:solidFill>
              </a:rPr>
              <a:t>.Азот </a:t>
            </a:r>
            <a:r>
              <a:rPr lang="ru-RU" sz="1950" b="1" dirty="0" err="1" smtClean="0">
                <a:solidFill>
                  <a:srgbClr val="002060"/>
                </a:solidFill>
              </a:rPr>
              <a:t>оксиді</a:t>
            </a:r>
            <a:r>
              <a:rPr lang="ru-RU" sz="1950" b="1" dirty="0" smtClean="0">
                <a:solidFill>
                  <a:srgbClr val="002060"/>
                </a:solidFill>
              </a:rPr>
              <a:t>.  </a:t>
            </a:r>
            <a:r>
              <a:rPr lang="ru-RU" sz="1950" b="1" dirty="0" err="1" smtClean="0">
                <a:solidFill>
                  <a:srgbClr val="002060"/>
                </a:solidFill>
              </a:rPr>
              <a:t>Респираторлық</a:t>
            </a:r>
            <a:r>
              <a:rPr lang="ru-RU" sz="1950" b="1" dirty="0" smtClean="0">
                <a:solidFill>
                  <a:srgbClr val="002060"/>
                </a:solidFill>
              </a:rPr>
              <a:t> </a:t>
            </a:r>
            <a:r>
              <a:rPr lang="ru-RU" sz="1950" b="1" dirty="0" err="1" smtClean="0">
                <a:solidFill>
                  <a:srgbClr val="002060"/>
                </a:solidFill>
              </a:rPr>
              <a:t>аурулар</a:t>
            </a:r>
            <a:r>
              <a:rPr lang="ru-RU" sz="1950" b="1" dirty="0" smtClean="0">
                <a:solidFill>
                  <a:srgbClr val="002060"/>
                </a:solidFill>
              </a:rPr>
              <a:t>, </a:t>
            </a:r>
            <a:r>
              <a:rPr lang="ru-RU" sz="1950" b="1" dirty="0" err="1" smtClean="0">
                <a:solidFill>
                  <a:srgbClr val="002060"/>
                </a:solidFill>
              </a:rPr>
              <a:t>жаңа</a:t>
            </a:r>
            <a:r>
              <a:rPr lang="ru-RU" sz="1950" b="1" dirty="0" smtClean="0">
                <a:solidFill>
                  <a:srgbClr val="002060"/>
                </a:solidFill>
              </a:rPr>
              <a:t> </a:t>
            </a:r>
            <a:r>
              <a:rPr lang="ru-RU" sz="1950" b="1" dirty="0" err="1" smtClean="0">
                <a:solidFill>
                  <a:srgbClr val="002060"/>
                </a:solidFill>
              </a:rPr>
              <a:t>ісіктердің</a:t>
            </a:r>
            <a:r>
              <a:rPr lang="ru-RU" sz="1950" b="1" dirty="0" smtClean="0">
                <a:solidFill>
                  <a:srgbClr val="002060"/>
                </a:solidFill>
              </a:rPr>
              <a:t> </a:t>
            </a:r>
            <a:r>
              <a:rPr lang="ru-RU" sz="1950" b="1" dirty="0" err="1" smtClean="0">
                <a:solidFill>
                  <a:srgbClr val="002060"/>
                </a:solidFill>
              </a:rPr>
              <a:t>пайда</a:t>
            </a:r>
            <a:r>
              <a:rPr lang="ru-RU" sz="1950" b="1" dirty="0" smtClean="0">
                <a:solidFill>
                  <a:srgbClr val="002060"/>
                </a:solidFill>
              </a:rPr>
              <a:t> </a:t>
            </a:r>
            <a:r>
              <a:rPr lang="ru-RU" sz="1950" b="1" dirty="0" err="1" smtClean="0">
                <a:solidFill>
                  <a:srgbClr val="002060"/>
                </a:solidFill>
              </a:rPr>
              <a:t>болуы,ишеми</a:t>
            </a:r>
            <a:r>
              <a:rPr lang="ru-RU" sz="1950" b="1" dirty="0" smtClean="0">
                <a:solidFill>
                  <a:srgbClr val="002060"/>
                </a:solidFill>
              </a:rPr>
              <a:t> </a:t>
            </a:r>
            <a:r>
              <a:rPr lang="ru-RU" sz="1950" b="1" dirty="0" err="1" smtClean="0">
                <a:solidFill>
                  <a:srgbClr val="002060"/>
                </a:solidFill>
              </a:rPr>
              <a:t>ауруы</a:t>
            </a:r>
            <a:r>
              <a:rPr lang="ru-RU" sz="1950" b="1" dirty="0" smtClean="0">
                <a:solidFill>
                  <a:srgbClr val="002060"/>
                </a:solidFill>
              </a:rPr>
              <a:t>;</a:t>
            </a:r>
          </a:p>
          <a:p>
            <a:r>
              <a:rPr lang="ru-RU" sz="1950" b="1" dirty="0" smtClean="0">
                <a:solidFill>
                  <a:srgbClr val="002060"/>
                </a:solidFill>
              </a:rPr>
              <a:t>5 </a:t>
            </a:r>
            <a:r>
              <a:rPr lang="ru-RU" sz="1950" b="1" dirty="0" smtClean="0">
                <a:solidFill>
                  <a:srgbClr val="002060"/>
                </a:solidFill>
              </a:rPr>
              <a:t>.</a:t>
            </a:r>
            <a:r>
              <a:rPr lang="kk-KZ" sz="1950" b="1" dirty="0">
                <a:solidFill>
                  <a:srgbClr val="002060"/>
                </a:solidFill>
              </a:rPr>
              <a:t>К</a:t>
            </a:r>
            <a:r>
              <a:rPr lang="ru-RU" sz="1950" b="1" dirty="0" err="1" smtClean="0">
                <a:solidFill>
                  <a:srgbClr val="002060"/>
                </a:solidFill>
              </a:rPr>
              <a:t>үкірт</a:t>
            </a:r>
            <a:r>
              <a:rPr lang="ru-RU" sz="1950" b="1" dirty="0" smtClean="0">
                <a:solidFill>
                  <a:srgbClr val="002060"/>
                </a:solidFill>
              </a:rPr>
              <a:t> </a:t>
            </a:r>
            <a:r>
              <a:rPr lang="ru-RU" sz="1950" b="1" dirty="0" err="1" smtClean="0">
                <a:solidFill>
                  <a:srgbClr val="002060"/>
                </a:solidFill>
              </a:rPr>
              <a:t>оксиді</a:t>
            </a:r>
            <a:r>
              <a:rPr lang="ru-RU" sz="1950" b="1" dirty="0" smtClean="0">
                <a:solidFill>
                  <a:srgbClr val="002060"/>
                </a:solidFill>
              </a:rPr>
              <a:t>.  </a:t>
            </a:r>
            <a:r>
              <a:rPr lang="ru-RU" sz="1950" b="1" dirty="0" err="1" smtClean="0">
                <a:solidFill>
                  <a:srgbClr val="002060"/>
                </a:solidFill>
              </a:rPr>
              <a:t>Респираторлық</a:t>
            </a:r>
            <a:r>
              <a:rPr lang="ru-RU" sz="1950" b="1" dirty="0" smtClean="0">
                <a:solidFill>
                  <a:srgbClr val="002060"/>
                </a:solidFill>
              </a:rPr>
              <a:t> </a:t>
            </a:r>
            <a:r>
              <a:rPr lang="ru-RU" sz="1950" b="1" dirty="0" err="1" smtClean="0">
                <a:solidFill>
                  <a:srgbClr val="002060"/>
                </a:solidFill>
              </a:rPr>
              <a:t>аурулардың</a:t>
            </a:r>
            <a:r>
              <a:rPr lang="ru-RU" sz="1950" b="1" dirty="0" smtClean="0">
                <a:solidFill>
                  <a:srgbClr val="002060"/>
                </a:solidFill>
              </a:rPr>
              <a:t> </a:t>
            </a:r>
            <a:r>
              <a:rPr lang="ru-RU" sz="1950" b="1" dirty="0" err="1" smtClean="0">
                <a:solidFill>
                  <a:srgbClr val="002060"/>
                </a:solidFill>
              </a:rPr>
              <a:t>күшеюі</a:t>
            </a:r>
            <a:r>
              <a:rPr lang="ru-RU" sz="1950" b="1" dirty="0" smtClean="0">
                <a:solidFill>
                  <a:srgbClr val="002060"/>
                </a:solidFill>
              </a:rPr>
              <a:t>;</a:t>
            </a:r>
          </a:p>
          <a:p>
            <a:r>
              <a:rPr lang="ru-RU" sz="1950" b="1" dirty="0" smtClean="0">
                <a:solidFill>
                  <a:srgbClr val="002060"/>
                </a:solidFill>
              </a:rPr>
              <a:t>6 .</a:t>
            </a:r>
            <a:r>
              <a:rPr lang="ru-RU" sz="1950" b="1" dirty="0" err="1" smtClean="0">
                <a:solidFill>
                  <a:srgbClr val="002060"/>
                </a:solidFill>
              </a:rPr>
              <a:t>Қорғасын</a:t>
            </a:r>
            <a:r>
              <a:rPr lang="ru-RU" sz="1950" b="1" dirty="0" smtClean="0">
                <a:solidFill>
                  <a:srgbClr val="002060"/>
                </a:solidFill>
              </a:rPr>
              <a:t> </a:t>
            </a:r>
            <a:r>
              <a:rPr lang="ru-RU" sz="1950" b="1" dirty="0" err="1" smtClean="0">
                <a:solidFill>
                  <a:srgbClr val="002060"/>
                </a:solidFill>
              </a:rPr>
              <a:t>және</a:t>
            </a:r>
            <a:r>
              <a:rPr lang="ru-RU" sz="1950" b="1" dirty="0" smtClean="0">
                <a:solidFill>
                  <a:srgbClr val="002060"/>
                </a:solidFill>
              </a:rPr>
              <a:t> </a:t>
            </a:r>
            <a:r>
              <a:rPr lang="ru-RU" sz="1950" b="1" dirty="0" err="1" smtClean="0">
                <a:solidFill>
                  <a:srgbClr val="002060"/>
                </a:solidFill>
              </a:rPr>
              <a:t>басқа</a:t>
            </a:r>
            <a:r>
              <a:rPr lang="ru-RU" sz="1950" b="1" dirty="0" smtClean="0">
                <a:solidFill>
                  <a:srgbClr val="002060"/>
                </a:solidFill>
              </a:rPr>
              <a:t> </a:t>
            </a:r>
            <a:r>
              <a:rPr lang="ru-RU" sz="1950" b="1" dirty="0" err="1" smtClean="0">
                <a:solidFill>
                  <a:srgbClr val="002060"/>
                </a:solidFill>
              </a:rPr>
              <a:t>ауыр</a:t>
            </a:r>
            <a:r>
              <a:rPr lang="ru-RU" sz="1950" b="1" dirty="0" smtClean="0">
                <a:solidFill>
                  <a:srgbClr val="002060"/>
                </a:solidFill>
              </a:rPr>
              <a:t> </a:t>
            </a:r>
            <a:r>
              <a:rPr lang="ru-RU" sz="1950" b="1" dirty="0" err="1" smtClean="0">
                <a:solidFill>
                  <a:srgbClr val="002060"/>
                </a:solidFill>
              </a:rPr>
              <a:t>металдар</a:t>
            </a:r>
            <a:r>
              <a:rPr lang="ru-RU" sz="1950" b="1" dirty="0" smtClean="0">
                <a:solidFill>
                  <a:srgbClr val="002060"/>
                </a:solidFill>
              </a:rPr>
              <a:t>.  </a:t>
            </a:r>
            <a:r>
              <a:rPr lang="ru-RU" sz="1950" b="1" dirty="0" err="1" smtClean="0">
                <a:solidFill>
                  <a:srgbClr val="002060"/>
                </a:solidFill>
              </a:rPr>
              <a:t>Қан азаюы</a:t>
            </a:r>
            <a:r>
              <a:rPr lang="ru-RU" sz="1950" b="1" dirty="0" smtClean="0">
                <a:solidFill>
                  <a:srgbClr val="002060"/>
                </a:solidFill>
              </a:rPr>
              <a:t>, </a:t>
            </a:r>
            <a:r>
              <a:rPr lang="ru-RU" sz="1950" b="1" dirty="0" err="1" smtClean="0">
                <a:solidFill>
                  <a:srgbClr val="002060"/>
                </a:solidFill>
              </a:rPr>
              <a:t>есінің жоғалуы</a:t>
            </a:r>
            <a:r>
              <a:rPr lang="ru-RU" sz="1950" b="1" dirty="0" smtClean="0">
                <a:solidFill>
                  <a:srgbClr val="002060"/>
                </a:solidFill>
              </a:rPr>
              <a:t>, </a:t>
            </a:r>
            <a:r>
              <a:rPr lang="ru-RU" sz="1950" b="1" dirty="0" err="1" smtClean="0">
                <a:solidFill>
                  <a:srgbClr val="002060"/>
                </a:solidFill>
              </a:rPr>
              <a:t>соқыр ауруы</a:t>
            </a:r>
            <a:r>
              <a:rPr lang="ru-RU" sz="1950" b="1" dirty="0" smtClean="0">
                <a:solidFill>
                  <a:srgbClr val="002060"/>
                </a:solidFill>
              </a:rPr>
              <a:t> , гипертония , </a:t>
            </a:r>
            <a:r>
              <a:rPr lang="ru-RU" sz="1950" b="1" dirty="0" err="1" smtClean="0">
                <a:solidFill>
                  <a:srgbClr val="002060"/>
                </a:solidFill>
              </a:rPr>
              <a:t>жүйке ауруы</a:t>
            </a:r>
            <a:r>
              <a:rPr lang="ru-RU" sz="195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1950" b="1" dirty="0" smtClean="0">
                <a:solidFill>
                  <a:srgbClr val="002060"/>
                </a:solidFill>
              </a:rPr>
              <a:t>7 .</a:t>
            </a:r>
            <a:r>
              <a:rPr lang="ru-RU" sz="1950" b="1" dirty="0" smtClean="0">
                <a:solidFill>
                  <a:srgbClr val="002060"/>
                </a:solidFill>
              </a:rPr>
              <a:t>Озон.  </a:t>
            </a:r>
            <a:r>
              <a:rPr lang="ru-RU" sz="1950" b="1" dirty="0" err="1" smtClean="0">
                <a:solidFill>
                  <a:srgbClr val="002060"/>
                </a:solidFill>
              </a:rPr>
              <a:t>Шырышты</a:t>
            </a:r>
            <a:r>
              <a:rPr lang="ru-RU" sz="1950" b="1" dirty="0" smtClean="0">
                <a:solidFill>
                  <a:srgbClr val="002060"/>
                </a:solidFill>
              </a:rPr>
              <a:t> </a:t>
            </a:r>
            <a:r>
              <a:rPr lang="ru-RU" sz="1950" b="1" dirty="0" err="1" smtClean="0">
                <a:solidFill>
                  <a:srgbClr val="002060"/>
                </a:solidFill>
              </a:rPr>
              <a:t>қабықты</a:t>
            </a:r>
            <a:r>
              <a:rPr lang="ru-RU" sz="1950" b="1" dirty="0" smtClean="0">
                <a:solidFill>
                  <a:srgbClr val="002060"/>
                </a:solidFill>
              </a:rPr>
              <a:t> </a:t>
            </a:r>
            <a:r>
              <a:rPr lang="ru-RU" sz="1950" b="1" dirty="0" err="1" smtClean="0">
                <a:solidFill>
                  <a:srgbClr val="002060"/>
                </a:solidFill>
              </a:rPr>
              <a:t>тітіркендіру</a:t>
            </a:r>
            <a:endParaRPr lang="ru-RU" sz="1950" b="1" dirty="0" smtClean="0">
              <a:solidFill>
                <a:srgbClr val="002060"/>
              </a:solidFill>
            </a:endParaRPr>
          </a:p>
          <a:p>
            <a:r>
              <a:rPr lang="ru-RU" sz="1950" b="1" dirty="0" smtClean="0">
                <a:solidFill>
                  <a:srgbClr val="002060"/>
                </a:solidFill>
              </a:rPr>
              <a:t>8 .</a:t>
            </a:r>
            <a:r>
              <a:rPr lang="ru-RU" sz="1950" b="1" dirty="0" err="1" smtClean="0">
                <a:solidFill>
                  <a:srgbClr val="002060"/>
                </a:solidFill>
              </a:rPr>
              <a:t>Қышқылдар</a:t>
            </a:r>
            <a:r>
              <a:rPr lang="ru-RU" sz="1950" b="1" dirty="0" smtClean="0">
                <a:solidFill>
                  <a:srgbClr val="002060"/>
                </a:solidFill>
              </a:rPr>
              <a:t>, </a:t>
            </a:r>
            <a:r>
              <a:rPr lang="ru-RU" sz="1950" b="1" dirty="0" err="1" smtClean="0">
                <a:solidFill>
                  <a:srgbClr val="002060"/>
                </a:solidFill>
              </a:rPr>
              <a:t>негізінен</a:t>
            </a:r>
            <a:r>
              <a:rPr lang="ru-RU" sz="1950" b="1" dirty="0" smtClean="0">
                <a:solidFill>
                  <a:srgbClr val="002060"/>
                </a:solidFill>
              </a:rPr>
              <a:t> </a:t>
            </a:r>
            <a:r>
              <a:rPr lang="ru-RU" sz="1950" b="1" dirty="0" err="1" smtClean="0">
                <a:solidFill>
                  <a:srgbClr val="002060"/>
                </a:solidFill>
              </a:rPr>
              <a:t>күкіртті</a:t>
            </a:r>
            <a:r>
              <a:rPr lang="ru-RU" sz="1950" b="1" dirty="0" smtClean="0">
                <a:solidFill>
                  <a:srgbClr val="002060"/>
                </a:solidFill>
              </a:rPr>
              <a:t> </a:t>
            </a:r>
            <a:r>
              <a:rPr lang="ru-RU" sz="1950" b="1" dirty="0" err="1" smtClean="0">
                <a:solidFill>
                  <a:srgbClr val="002060"/>
                </a:solidFill>
              </a:rPr>
              <a:t>және</a:t>
            </a:r>
            <a:r>
              <a:rPr lang="ru-RU" sz="1950" b="1" dirty="0" smtClean="0">
                <a:solidFill>
                  <a:srgbClr val="002060"/>
                </a:solidFill>
              </a:rPr>
              <a:t> </a:t>
            </a:r>
            <a:r>
              <a:rPr lang="ru-RU" sz="1950" b="1" dirty="0" err="1" smtClean="0">
                <a:solidFill>
                  <a:srgbClr val="002060"/>
                </a:solidFill>
              </a:rPr>
              <a:t>азотты</a:t>
            </a:r>
            <a:r>
              <a:rPr lang="ru-RU" sz="1950" b="1" dirty="0" smtClean="0">
                <a:solidFill>
                  <a:srgbClr val="002060"/>
                </a:solidFill>
              </a:rPr>
              <a:t>.  </a:t>
            </a:r>
            <a:r>
              <a:rPr lang="ru-RU" sz="1950" b="1" dirty="0" err="1" smtClean="0">
                <a:solidFill>
                  <a:srgbClr val="002060"/>
                </a:solidFill>
              </a:rPr>
              <a:t>Демікпе</a:t>
            </a:r>
            <a:r>
              <a:rPr lang="ru-RU" sz="1950" b="1" dirty="0" smtClean="0">
                <a:solidFill>
                  <a:srgbClr val="002060"/>
                </a:solidFill>
              </a:rPr>
              <a:t> </a:t>
            </a:r>
            <a:r>
              <a:rPr lang="ru-RU" sz="1950" b="1" dirty="0" err="1" smtClean="0">
                <a:solidFill>
                  <a:srgbClr val="002060"/>
                </a:solidFill>
              </a:rPr>
              <a:t>ауруы</a:t>
            </a:r>
            <a:r>
              <a:rPr lang="ru-RU" sz="1950" b="1" dirty="0" smtClean="0">
                <a:solidFill>
                  <a:srgbClr val="002060"/>
                </a:solidFill>
              </a:rPr>
              <a:t> </a:t>
            </a:r>
            <a:r>
              <a:rPr lang="ru-RU" sz="1950" b="1" dirty="0" err="1" smtClean="0">
                <a:solidFill>
                  <a:srgbClr val="002060"/>
                </a:solidFill>
              </a:rPr>
              <a:t>жиіленеді</a:t>
            </a:r>
            <a:r>
              <a:rPr lang="ru-RU" sz="1950" b="1" dirty="0" smtClean="0">
                <a:solidFill>
                  <a:srgbClr val="002060"/>
                </a:solidFill>
              </a:rPr>
              <a:t>;</a:t>
            </a:r>
          </a:p>
          <a:p>
            <a:pPr marL="0" indent="0">
              <a:buNone/>
            </a:pPr>
            <a:r>
              <a:rPr lang="ru-RU" sz="1950" b="1" dirty="0">
                <a:solidFill>
                  <a:srgbClr val="002060"/>
                </a:solidFill>
              </a:rPr>
              <a:t> </a:t>
            </a:r>
            <a:r>
              <a:rPr lang="ru-RU" sz="1950" b="1" dirty="0" smtClean="0">
                <a:solidFill>
                  <a:srgbClr val="002060"/>
                </a:solidFill>
              </a:rPr>
              <a:t>          </a:t>
            </a:r>
            <a:r>
              <a:rPr lang="ru-RU" sz="1950" b="1" dirty="0" err="1" smtClean="0">
                <a:solidFill>
                  <a:srgbClr val="002060"/>
                </a:solidFill>
              </a:rPr>
              <a:t>Кешенді</a:t>
            </a:r>
            <a:r>
              <a:rPr lang="ru-RU" sz="1950" b="1" dirty="0" smtClean="0">
                <a:solidFill>
                  <a:srgbClr val="002060"/>
                </a:solidFill>
              </a:rPr>
              <a:t> </a:t>
            </a:r>
            <a:r>
              <a:rPr lang="ru-RU" sz="1950" b="1" dirty="0" err="1" smtClean="0">
                <a:solidFill>
                  <a:srgbClr val="002060"/>
                </a:solidFill>
              </a:rPr>
              <a:t>әсер</a:t>
            </a:r>
            <a:r>
              <a:rPr lang="ru-RU" sz="1950" b="1" dirty="0" smtClean="0">
                <a:solidFill>
                  <a:srgbClr val="002060"/>
                </a:solidFill>
              </a:rPr>
              <a:t>: </a:t>
            </a:r>
            <a:r>
              <a:rPr lang="ru-RU" sz="1950" b="1" dirty="0" err="1" smtClean="0">
                <a:solidFill>
                  <a:srgbClr val="002060"/>
                </a:solidFill>
              </a:rPr>
              <a:t>фотохимиялық</a:t>
            </a:r>
            <a:r>
              <a:rPr lang="ru-RU" sz="1950" b="1" dirty="0" smtClean="0">
                <a:solidFill>
                  <a:srgbClr val="002060"/>
                </a:solidFill>
              </a:rPr>
              <a:t> </a:t>
            </a:r>
            <a:r>
              <a:rPr lang="ru-RU" sz="1950" b="1" dirty="0" err="1" smtClean="0">
                <a:solidFill>
                  <a:srgbClr val="002060"/>
                </a:solidFill>
              </a:rPr>
              <a:t>түтін</a:t>
            </a:r>
            <a:r>
              <a:rPr lang="ru-RU" sz="1950" b="1" dirty="0" smtClean="0">
                <a:solidFill>
                  <a:srgbClr val="002060"/>
                </a:solidFill>
              </a:rPr>
              <a:t> (смог) Бас </a:t>
            </a:r>
            <a:r>
              <a:rPr lang="ru-RU" sz="1950" b="1" dirty="0" err="1" smtClean="0">
                <a:solidFill>
                  <a:srgbClr val="002060"/>
                </a:solidFill>
              </a:rPr>
              <a:t>ауруы</a:t>
            </a:r>
            <a:r>
              <a:rPr lang="ru-RU" sz="1950" b="1" dirty="0" smtClean="0">
                <a:solidFill>
                  <a:srgbClr val="002060"/>
                </a:solidFill>
              </a:rPr>
              <a:t>, </a:t>
            </a:r>
            <a:r>
              <a:rPr lang="ru-RU" sz="1950" b="1" dirty="0" err="1" smtClean="0">
                <a:solidFill>
                  <a:srgbClr val="002060"/>
                </a:solidFill>
              </a:rPr>
              <a:t>жүрек</a:t>
            </a:r>
            <a:r>
              <a:rPr lang="ru-RU" sz="1950" b="1" dirty="0" smtClean="0">
                <a:solidFill>
                  <a:srgbClr val="002060"/>
                </a:solidFill>
              </a:rPr>
              <a:t> </a:t>
            </a:r>
            <a:r>
              <a:rPr lang="ru-RU" sz="1950" b="1" dirty="0" err="1" smtClean="0">
                <a:solidFill>
                  <a:srgbClr val="002060"/>
                </a:solidFill>
              </a:rPr>
              <a:t>айну</a:t>
            </a:r>
            <a:r>
              <a:rPr lang="ru-RU" sz="1950" b="1" dirty="0" smtClean="0">
                <a:solidFill>
                  <a:srgbClr val="002060"/>
                </a:solidFill>
              </a:rPr>
              <a:t>, </a:t>
            </a:r>
            <a:r>
              <a:rPr lang="ru-RU" sz="1950" b="1" dirty="0" err="1" smtClean="0">
                <a:solidFill>
                  <a:srgbClr val="002060"/>
                </a:solidFill>
              </a:rPr>
              <a:t>көздің</a:t>
            </a:r>
            <a:r>
              <a:rPr lang="ru-RU" sz="1950" b="1" dirty="0" smtClean="0">
                <a:solidFill>
                  <a:srgbClr val="002060"/>
                </a:solidFill>
              </a:rPr>
              <a:t> </a:t>
            </a:r>
            <a:r>
              <a:rPr lang="ru-RU" sz="1950" b="1" dirty="0" err="1" smtClean="0">
                <a:solidFill>
                  <a:srgbClr val="002060"/>
                </a:solidFill>
              </a:rPr>
              <a:t>кілегей</a:t>
            </a:r>
            <a:r>
              <a:rPr lang="ru-RU" sz="1950" b="1" dirty="0" smtClean="0">
                <a:solidFill>
                  <a:srgbClr val="002060"/>
                </a:solidFill>
              </a:rPr>
              <a:t> </a:t>
            </a:r>
            <a:r>
              <a:rPr lang="ru-RU" sz="1950" b="1" dirty="0" err="1" smtClean="0">
                <a:solidFill>
                  <a:srgbClr val="002060"/>
                </a:solidFill>
              </a:rPr>
              <a:t>қабығын</a:t>
            </a:r>
            <a:r>
              <a:rPr lang="ru-RU" sz="1950" b="1" dirty="0" smtClean="0">
                <a:solidFill>
                  <a:srgbClr val="002060"/>
                </a:solidFill>
              </a:rPr>
              <a:t> </a:t>
            </a:r>
            <a:r>
              <a:rPr lang="ru-RU" sz="1950" b="1" dirty="0" err="1" smtClean="0">
                <a:solidFill>
                  <a:srgbClr val="002060"/>
                </a:solidFill>
              </a:rPr>
              <a:t>тітіркендіру</a:t>
            </a:r>
            <a:r>
              <a:rPr lang="ru-RU" sz="1950" b="1" dirty="0" smtClean="0">
                <a:solidFill>
                  <a:srgbClr val="002060"/>
                </a:solidFill>
              </a:rPr>
              <a:t>, </a:t>
            </a:r>
            <a:r>
              <a:rPr lang="ru-RU" sz="1950" b="1" dirty="0" err="1" smtClean="0">
                <a:solidFill>
                  <a:srgbClr val="002060"/>
                </a:solidFill>
              </a:rPr>
              <a:t>тамақты</a:t>
            </a:r>
            <a:r>
              <a:rPr lang="ru-RU" sz="1950" b="1" dirty="0" smtClean="0">
                <a:solidFill>
                  <a:srgbClr val="002060"/>
                </a:solidFill>
              </a:rPr>
              <a:t> </a:t>
            </a:r>
            <a:r>
              <a:rPr lang="ru-RU" sz="1950" b="1" dirty="0" err="1" smtClean="0">
                <a:solidFill>
                  <a:srgbClr val="002060"/>
                </a:solidFill>
              </a:rPr>
              <a:t>тітіркендіруі</a:t>
            </a:r>
            <a:r>
              <a:rPr lang="ru-RU" sz="1950" b="1" dirty="0" smtClean="0">
                <a:solidFill>
                  <a:srgbClr val="002060"/>
                </a:solidFill>
              </a:rPr>
              <a:t>, </a:t>
            </a:r>
            <a:r>
              <a:rPr lang="ru-RU" sz="1950" b="1" dirty="0" err="1" smtClean="0">
                <a:solidFill>
                  <a:srgbClr val="002060"/>
                </a:solidFill>
              </a:rPr>
              <a:t>өкпе</a:t>
            </a:r>
            <a:r>
              <a:rPr lang="ru-RU" sz="1950" b="1" dirty="0" smtClean="0">
                <a:solidFill>
                  <a:srgbClr val="002060"/>
                </a:solidFill>
              </a:rPr>
              <a:t> </a:t>
            </a:r>
            <a:r>
              <a:rPr lang="ru-RU" sz="1950" b="1" dirty="0" err="1" smtClean="0">
                <a:solidFill>
                  <a:srgbClr val="002060"/>
                </a:solidFill>
              </a:rPr>
              <a:t>аурулары</a:t>
            </a:r>
            <a:r>
              <a:rPr lang="ru-RU" sz="1950" b="1" dirty="0" smtClean="0">
                <a:solidFill>
                  <a:srgbClr val="002060"/>
                </a:solidFill>
              </a:rPr>
              <a:t> </a:t>
            </a:r>
            <a:r>
              <a:rPr lang="ru-RU" sz="1950" b="1" dirty="0" err="1" smtClean="0">
                <a:solidFill>
                  <a:srgbClr val="002060"/>
                </a:solidFill>
              </a:rPr>
              <a:t>күшеюі</a:t>
            </a:r>
            <a:r>
              <a:rPr lang="ru-RU" sz="1950" b="1" dirty="0" smtClean="0">
                <a:solidFill>
                  <a:srgbClr val="002060"/>
                </a:solidFill>
              </a:rPr>
              <a:t> </a:t>
            </a:r>
            <a:r>
              <a:rPr lang="ru-RU" sz="1950" b="1" dirty="0" err="1" smtClean="0">
                <a:solidFill>
                  <a:srgbClr val="002060"/>
                </a:solidFill>
              </a:rPr>
              <a:t>қолқа</a:t>
            </a:r>
            <a:r>
              <a:rPr lang="ru-RU" sz="1950" b="1" dirty="0" smtClean="0">
                <a:solidFill>
                  <a:srgbClr val="002060"/>
                </a:solidFill>
              </a:rPr>
              <a:t> </a:t>
            </a:r>
            <a:r>
              <a:rPr lang="ru-RU" sz="1950" b="1" dirty="0" err="1" smtClean="0">
                <a:solidFill>
                  <a:srgbClr val="002060"/>
                </a:solidFill>
              </a:rPr>
              <a:t>демікпесі</a:t>
            </a:r>
            <a:r>
              <a:rPr lang="ru-RU" sz="1950" b="1" dirty="0" smtClean="0">
                <a:solidFill>
                  <a:srgbClr val="002060"/>
                </a:solidFill>
              </a:rPr>
              <a:t> </a:t>
            </a:r>
            <a:r>
              <a:rPr lang="ru-RU" sz="1950" b="1" dirty="0" err="1" smtClean="0">
                <a:solidFill>
                  <a:srgbClr val="002060"/>
                </a:solidFill>
              </a:rPr>
              <a:t>т.б</a:t>
            </a:r>
            <a:r>
              <a:rPr lang="ru-RU" sz="1950" b="1" dirty="0" smtClean="0">
                <a:solidFill>
                  <a:srgbClr val="002060"/>
                </a:solidFill>
              </a:rPr>
              <a:t>.</a:t>
            </a:r>
            <a:endParaRPr lang="ru-RU" sz="195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305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7" descr="White marble"/>
          <p:cNvSpPr>
            <a:spLocks noChangeArrowheads="1" noChangeShapeType="1" noTextEdit="1"/>
          </p:cNvSpPr>
          <p:nvPr/>
        </p:nvSpPr>
        <p:spPr bwMode="auto">
          <a:xfrm>
            <a:off x="1979712" y="476672"/>
            <a:ext cx="5400600" cy="11519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b="1" kern="10" dirty="0" err="1" smtClean="0">
                <a:ln w="9525"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Ауаның</a:t>
            </a:r>
            <a:r>
              <a:rPr lang="ru-RU" sz="3600" b="1" kern="10" dirty="0" smtClean="0">
                <a:ln w="9525"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  </a:t>
            </a:r>
            <a:r>
              <a:rPr lang="ru-RU" sz="3600" b="1" kern="10" dirty="0" err="1">
                <a:ln w="9525"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ластануынан</a:t>
            </a:r>
            <a:r>
              <a:rPr lang="ru-RU" sz="3600" b="1" kern="10" dirty="0">
                <a:ln w="9525"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  <a:r>
              <a:rPr lang="ru-RU" sz="3600" b="1" kern="10" dirty="0" smtClean="0">
                <a:ln w="9525"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ru-RU" sz="3600" b="1" kern="10" dirty="0" err="1" smtClean="0">
                <a:ln w="9525"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туындайтын</a:t>
            </a:r>
            <a:r>
              <a:rPr lang="ru-RU" sz="3600" b="1" kern="10" dirty="0" smtClean="0">
                <a:ln w="9525"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  </a:t>
            </a:r>
            <a:r>
              <a:rPr lang="ru-RU" sz="3600" b="1" kern="10" dirty="0" err="1" smtClean="0">
                <a:ln w="9525"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аурулар</a:t>
            </a:r>
            <a:endParaRPr lang="ru-RU" sz="3600" b="1" kern="10" dirty="0">
              <a:ln w="9525">
                <a:round/>
                <a:headEnd/>
                <a:tailEnd/>
              </a:ln>
              <a:solidFill>
                <a:srgbClr val="00B05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10" descr="mal26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754" y="2175045"/>
            <a:ext cx="2159992" cy="139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dc104fc2-7597-4280-87db-114967588ab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139610"/>
            <a:ext cx="2190059" cy="1423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bnp00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85160"/>
            <a:ext cx="2183959" cy="150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" descr="legkie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7904" y="4077072"/>
            <a:ext cx="2290978" cy="158388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539552" y="1981200"/>
            <a:ext cx="3810000" cy="411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>
              <a:lnSpc>
                <a:spcPct val="80000"/>
              </a:lnSpc>
              <a:spcBef>
                <a:spcPct val="50000"/>
              </a:spcBef>
              <a:buClr>
                <a:srgbClr val="A50021"/>
              </a:buClr>
              <a:buFontTx/>
              <a:buAutoNum type="alphaLcParenR"/>
              <a:defRPr/>
            </a:pPr>
            <a:r>
              <a:rPr lang="kk-KZ" altLang="ru-RU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Тыныс алу мүшесінің зақымдалуы</a:t>
            </a:r>
            <a:endParaRPr lang="en-US" altLang="ru-RU" sz="20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533400" indent="-533400">
              <a:lnSpc>
                <a:spcPct val="80000"/>
              </a:lnSpc>
              <a:spcBef>
                <a:spcPct val="50000"/>
              </a:spcBef>
              <a:buClr>
                <a:srgbClr val="A50021"/>
              </a:buClr>
              <a:buFontTx/>
              <a:buAutoNum type="alphaLcParenR"/>
              <a:defRPr/>
            </a:pPr>
            <a:r>
              <a:rPr lang="kk-KZ" altLang="ru-RU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Жүрек  талмалары</a:t>
            </a:r>
            <a:endParaRPr lang="en-US" altLang="ru-RU" sz="20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533400" indent="-533400">
              <a:lnSpc>
                <a:spcPct val="80000"/>
              </a:lnSpc>
              <a:spcBef>
                <a:spcPct val="50000"/>
              </a:spcBef>
              <a:buClr>
                <a:srgbClr val="A50021"/>
              </a:buClr>
              <a:buFontTx/>
              <a:buAutoNum type="alphaLcParenR"/>
              <a:defRPr/>
            </a:pPr>
            <a:r>
              <a:rPr lang="ru-RU" altLang="ru-RU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бронхит</a:t>
            </a:r>
            <a:endParaRPr lang="en-US" altLang="ru-RU" sz="20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533400" indent="-533400">
              <a:lnSpc>
                <a:spcPct val="80000"/>
              </a:lnSpc>
              <a:spcBef>
                <a:spcPct val="50000"/>
              </a:spcBef>
              <a:buClr>
                <a:srgbClr val="A50021"/>
              </a:buClr>
              <a:buFontTx/>
              <a:buAutoNum type="alphaLcParenR"/>
              <a:defRPr/>
            </a:pPr>
            <a:r>
              <a:rPr lang="ru-RU" altLang="ru-RU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астма</a:t>
            </a:r>
            <a:endParaRPr lang="en-US" altLang="ru-RU" sz="20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533400" indent="-533400">
              <a:lnSpc>
                <a:spcPct val="80000"/>
              </a:lnSpc>
              <a:spcBef>
                <a:spcPct val="50000"/>
              </a:spcBef>
              <a:buClr>
                <a:srgbClr val="A50021"/>
              </a:buClr>
              <a:buFontTx/>
              <a:buAutoNum type="alphaLcParenR"/>
              <a:defRPr/>
            </a:pPr>
            <a:r>
              <a:rPr lang="ru-RU" altLang="ru-RU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Пневмония</a:t>
            </a:r>
          </a:p>
          <a:p>
            <a:pPr marL="533400" indent="-533400">
              <a:lnSpc>
                <a:spcPct val="80000"/>
              </a:lnSpc>
              <a:spcBef>
                <a:spcPct val="50000"/>
              </a:spcBef>
              <a:buClr>
                <a:srgbClr val="A50021"/>
              </a:buClr>
              <a:buFontTx/>
              <a:buAutoNum type="alphaLcParenR"/>
              <a:defRPr/>
            </a:pPr>
            <a:r>
              <a:rPr lang="kk-KZ" altLang="ru-RU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Көз аурулары</a:t>
            </a:r>
          </a:p>
          <a:p>
            <a:pPr marL="533400" indent="-533400">
              <a:lnSpc>
                <a:spcPct val="80000"/>
              </a:lnSpc>
              <a:spcBef>
                <a:spcPct val="50000"/>
              </a:spcBef>
              <a:buClr>
                <a:srgbClr val="A50021"/>
              </a:buClr>
              <a:buFontTx/>
              <a:buAutoNum type="alphaLcParenR"/>
              <a:defRPr/>
            </a:pPr>
            <a:r>
              <a:rPr lang="kk-KZ" altLang="ru-RU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Көптеген рак аурулары</a:t>
            </a:r>
          </a:p>
          <a:p>
            <a:pPr marL="533400" indent="-533400">
              <a:lnSpc>
                <a:spcPct val="80000"/>
              </a:lnSpc>
              <a:spcBef>
                <a:spcPct val="50000"/>
              </a:spcBef>
              <a:buClr>
                <a:srgbClr val="A50021"/>
              </a:buClr>
              <a:buFontTx/>
              <a:buAutoNum type="alphaLcParenR"/>
              <a:defRPr/>
            </a:pPr>
            <a:r>
              <a:rPr lang="kk-KZ" altLang="ru-RU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Нерв жүйелерінің зақымдалуы</a:t>
            </a:r>
          </a:p>
          <a:p>
            <a:pPr marL="533400" indent="-533400">
              <a:lnSpc>
                <a:spcPct val="80000"/>
              </a:lnSpc>
              <a:spcBef>
                <a:spcPct val="50000"/>
              </a:spcBef>
              <a:buClr>
                <a:srgbClr val="A50021"/>
              </a:buClr>
              <a:buFontTx/>
              <a:buAutoNum type="alphaLcParenR"/>
              <a:defRPr/>
            </a:pPr>
            <a:r>
              <a:rPr lang="kk-KZ" altLang="ru-RU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Әртүрлі алергиялар</a:t>
            </a:r>
          </a:p>
        </p:txBody>
      </p:sp>
    </p:spTree>
    <p:extLst>
      <p:ext uri="{BB962C8B-B14F-4D97-AF65-F5344CB8AC3E}">
        <p14:creationId xmlns:p14="http://schemas.microsoft.com/office/powerpoint/2010/main" val="49502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341784"/>
            <a:ext cx="7856041" cy="1143000"/>
          </a:xfrm>
        </p:spPr>
        <p:txBody>
          <a:bodyPr/>
          <a:lstStyle/>
          <a:p>
            <a:pPr eaLnBrk="1" hangingPunct="1"/>
            <a:r>
              <a:rPr lang="kk-KZ" altLang="ru-RU" sz="2800" b="1" dirty="0" smtClean="0">
                <a:solidFill>
                  <a:srgbClr val="002060"/>
                </a:solidFill>
              </a:rPr>
              <a:t>Қоршаған ортаны қорғау келесі принциптерді сақтау негізінде жүзеге асырылады:</a:t>
            </a:r>
            <a:endParaRPr lang="ru-RU" altLang="ru-RU" sz="2800" b="1" dirty="0" smtClean="0">
              <a:solidFill>
                <a:srgbClr val="002060"/>
              </a:solidFill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395536" y="1340768"/>
            <a:ext cx="3888432" cy="52565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kk-KZ" altLang="ru-RU" sz="2300" dirty="0" smtClean="0">
                <a:solidFill>
                  <a:srgbClr val="00FF00"/>
                </a:solidFill>
              </a:rPr>
              <a:t>* Приоритет </a:t>
            </a:r>
            <a:r>
              <a:rPr lang="kk-KZ" altLang="ru-RU" sz="2300" dirty="0" smtClean="0">
                <a:solidFill>
                  <a:srgbClr val="00FF00"/>
                </a:solidFill>
              </a:rPr>
              <a:t>адамның денсаулығын және өмірін қорғауға, халықтың өмір сүруіне, еңбек етуіне, демалуына қолайлы болатындай етіп қоршаған ортаны сақтауға және қалпына келтіруге беріледі</a:t>
            </a:r>
            <a:r>
              <a:rPr lang="kk-KZ" altLang="ru-RU" sz="2300" dirty="0" smtClean="0">
                <a:solidFill>
                  <a:srgbClr val="66FF33"/>
                </a:solidFill>
              </a:rPr>
              <a:t>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kk-KZ" altLang="ru-RU" sz="2300" dirty="0" smtClean="0">
                <a:solidFill>
                  <a:srgbClr val="FF0066"/>
                </a:solidFill>
              </a:rPr>
              <a:t>* Мемлекеттің </a:t>
            </a:r>
            <a:r>
              <a:rPr lang="kk-KZ" altLang="ru-RU" sz="2300" dirty="0" smtClean="0">
                <a:solidFill>
                  <a:srgbClr val="FF0066"/>
                </a:solidFill>
              </a:rPr>
              <a:t>тұрақты дамуын қамтамасыз ету, қазіргі және келешек ұрпақтардың қолайлы қоршаған ортаға қажеттерін қанағаттандыру үшін, әлеуметтік-экономикалық және қоршаған ортаны қорғау проблемаларын үйлестіріп шешу;</a:t>
            </a: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4211960" y="1340768"/>
            <a:ext cx="4608512" cy="50405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kk-KZ" altLang="ru-RU" sz="2300" dirty="0" smtClean="0"/>
              <a:t>* Табиғи </a:t>
            </a:r>
            <a:r>
              <a:rPr lang="kk-KZ" altLang="ru-RU" sz="2300" dirty="0" smtClean="0"/>
              <a:t>ресурстарды ұтымды пайдалану және қалпына келтіру;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kk-KZ" altLang="ru-RU" sz="2300" dirty="0" smtClean="0">
                <a:solidFill>
                  <a:srgbClr val="FF3300"/>
                </a:solidFill>
              </a:rPr>
              <a:t>* Қоршаған </a:t>
            </a:r>
            <a:r>
              <a:rPr lang="kk-KZ" altLang="ru-RU" sz="2300" dirty="0" smtClean="0">
                <a:solidFill>
                  <a:srgbClr val="FF3300"/>
                </a:solidFill>
              </a:rPr>
              <a:t>ортаға шығын келтіруді тоқтату, оған болуы мүмкін әсерлерді алдын ала бағалау;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kk-KZ" altLang="ru-RU" sz="2300" dirty="0" smtClean="0"/>
              <a:t>* Халықаралық </a:t>
            </a:r>
            <a:r>
              <a:rPr lang="kk-KZ" altLang="ru-RU" sz="2300" dirty="0" smtClean="0"/>
              <a:t>құқық негізінде қоршаған ортаны қорғау саласындағы халықаралық бірлестіктер;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kk-KZ" altLang="ru-RU" sz="2300" dirty="0" smtClean="0">
                <a:solidFill>
                  <a:srgbClr val="3333CC"/>
                </a:solidFill>
              </a:rPr>
              <a:t>* Экологиялық </a:t>
            </a:r>
            <a:r>
              <a:rPr lang="kk-KZ" altLang="ru-RU" sz="2300" dirty="0">
                <a:solidFill>
                  <a:srgbClr val="3333CC"/>
                </a:solidFill>
              </a:rPr>
              <a:t>апат аймақтарының бұзылған экосистемаларын қайтадан қалпына келтіру </a:t>
            </a:r>
            <a:r>
              <a:rPr lang="kk-KZ" altLang="ru-RU" sz="2300" dirty="0" smtClean="0">
                <a:solidFill>
                  <a:srgbClr val="3333CC"/>
                </a:solidFill>
              </a:rPr>
              <a:t>       және </a:t>
            </a:r>
            <a:r>
              <a:rPr lang="kk-KZ" altLang="ru-RU" sz="2300" dirty="0">
                <a:solidFill>
                  <a:srgbClr val="3333CC"/>
                </a:solidFill>
              </a:rPr>
              <a:t>экологиялық </a:t>
            </a:r>
            <a:r>
              <a:rPr lang="kk-KZ" altLang="ru-RU" sz="2300" dirty="0" smtClean="0">
                <a:solidFill>
                  <a:srgbClr val="3333CC"/>
                </a:solidFill>
              </a:rPr>
              <a:t>         қауіпсіздікті </a:t>
            </a:r>
            <a:r>
              <a:rPr lang="kk-KZ" altLang="ru-RU" sz="2300" dirty="0">
                <a:solidFill>
                  <a:srgbClr val="3333CC"/>
                </a:solidFill>
              </a:rPr>
              <a:t>қамтамасыз ету</a:t>
            </a:r>
            <a:r>
              <a:rPr lang="kk-KZ" altLang="ru-RU" sz="2300" dirty="0" smtClean="0">
                <a:solidFill>
                  <a:srgbClr val="3333CC"/>
                </a:solidFill>
              </a:rPr>
              <a:t>;</a:t>
            </a:r>
            <a:endParaRPr lang="ru-RU" altLang="ru-RU" sz="2300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93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62338606_381132492755469_897041975327326208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97211"/>
            <a:ext cx="5074856" cy="358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95536" y="1395933"/>
            <a:ext cx="806489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k-KZ" alt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Сіз  Қазақстан  азаматы  ретінде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k-KZ" alt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еліміздің экологиясын  қорғауға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k-KZ" alt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қандай  үлес  қосар  едіңіз</a:t>
            </a:r>
            <a:r>
              <a:rPr lang="kk-KZ" alt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  <a:endParaRPr lang="kk-KZ" altLang="ru-RU" sz="2000" b="1" i="1" dirty="0" smtClean="0">
              <a:solidFill>
                <a:srgbClr val="0045D0"/>
              </a:solidFill>
              <a:latin typeface="+mn-lt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979712" y="458088"/>
            <a:ext cx="518457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sz="4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Times New Roman"/>
                <a:ea typeface="Calibri" pitchFamily="34" charset="0"/>
                <a:cs typeface="Times New Roman" pitchFamily="18" charset="0"/>
              </a:rPr>
              <a:t>Үй тапсырмасы</a:t>
            </a:r>
            <a:endParaRPr kumimoji="0" lang="ru-RU" altLang="ru-RU" sz="42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36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3563" y="404664"/>
            <a:ext cx="844690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altLang="ru-RU" sz="24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Ауаның  ластануы</a:t>
            </a:r>
            <a:r>
              <a:rPr lang="kk-KZ" alt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kk-KZ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деп  адам </a:t>
            </a:r>
            <a:r>
              <a:rPr lang="kk-KZ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денсаулығына, </a:t>
            </a:r>
            <a:r>
              <a:rPr lang="kk-KZ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жануарларға,  </a:t>
            </a:r>
            <a:r>
              <a:rPr lang="kk-KZ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өсімдіктерге негативті </a:t>
            </a:r>
            <a:r>
              <a:rPr lang="kk-KZ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әсер  </a:t>
            </a:r>
            <a:r>
              <a:rPr lang="kk-KZ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ететіндей </a:t>
            </a:r>
            <a:r>
              <a:rPr lang="kk-KZ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оның  құрамының  </a:t>
            </a:r>
            <a:r>
              <a:rPr lang="kk-KZ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және </a:t>
            </a:r>
            <a:r>
              <a:rPr lang="kk-KZ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қасиеттерінің  кез  </a:t>
            </a:r>
            <a:r>
              <a:rPr lang="kk-KZ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келген </a:t>
            </a:r>
            <a:r>
              <a:rPr lang="kk-KZ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өзгерістерін  айтады</a:t>
            </a:r>
            <a:r>
              <a:rPr lang="kk-KZ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/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Ластану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сондай-ақ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энергияның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қажетсіз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таралуынан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 ,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мысалы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артық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жылу,шу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және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радиациядан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болады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kk-KZ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Атмосфералық </a:t>
            </a:r>
            <a:r>
              <a:rPr lang="kk-KZ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ауа – маңызды сарқылмайтын ресурс, бірақ қаншалықты сарқылмайтын болса да, біз бұл ресурсты тиімді пайдаланып, қорғай біліуіміз қажет. Себебі адам денсаулығы ауаның тазалығына байланысты.</a:t>
            </a:r>
            <a:endParaRPr lang="ru-RU" alt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1" descr="add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3"/>
          <a:stretch/>
        </p:blipFill>
        <p:spPr bwMode="auto">
          <a:xfrm>
            <a:off x="3347864" y="3773063"/>
            <a:ext cx="4464496" cy="27522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19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User\Desktop\Без названия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30" t="-4099"/>
          <a:stretch/>
        </p:blipFill>
        <p:spPr bwMode="auto">
          <a:xfrm>
            <a:off x="1939160" y="2177132"/>
            <a:ext cx="5396860" cy="38107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Youtube логотип скачать бесплатно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432" y="5567248"/>
            <a:ext cx="1489748" cy="88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83768" y="5825626"/>
            <a:ext cx="57684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b="1" i="1" dirty="0">
                <a:solidFill>
                  <a:srgbClr val="0045D0"/>
                </a:solidFill>
              </a:rPr>
              <a:t>https://www.youtube.com/watch?v=M1P-9HPsffU</a:t>
            </a:r>
            <a:endParaRPr lang="ru-RU" dirty="0"/>
          </a:p>
        </p:txBody>
      </p:sp>
      <p:sp>
        <p:nvSpPr>
          <p:cNvPr id="5" name="Прямоугольник 6"/>
          <p:cNvSpPr>
            <a:spLocks noChangeArrowheads="1"/>
          </p:cNvSpPr>
          <p:nvPr/>
        </p:nvSpPr>
        <p:spPr bwMode="auto">
          <a:xfrm>
            <a:off x="3419872" y="1753652"/>
            <a:ext cx="53285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kk-KZ" altLang="ru-RU" sz="2800" b="1" i="1" dirty="0">
                <a:solidFill>
                  <a:srgbClr val="FF0000"/>
                </a:solidFill>
              </a:rPr>
              <a:t>Бейнеролик  тамашалайық!</a:t>
            </a:r>
            <a:endParaRPr lang="ru-RU" alt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183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5301208"/>
            <a:ext cx="72123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Ластану</a:t>
            </a: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 </a:t>
            </a:r>
            <a:r>
              <a:rPr lang="ru-RU" sz="24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сондай-ақ</a:t>
            </a: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 </a:t>
            </a:r>
            <a:r>
              <a:rPr lang="ru-RU" sz="2400" b="1" i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энергияның</a:t>
            </a:r>
            <a:r>
              <a:rPr lang="ru-RU" sz="24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4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қажетсіз</a:t>
            </a: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4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таралуынан</a:t>
            </a: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4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да , </a:t>
            </a:r>
            <a:r>
              <a:rPr lang="ru-RU" sz="2400" b="1" i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мысалы</a:t>
            </a:r>
            <a:r>
              <a:rPr lang="ru-RU" sz="24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400" b="1" i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артық</a:t>
            </a:r>
            <a:r>
              <a:rPr lang="ru-RU" sz="24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400" b="1" i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жылу</a:t>
            </a: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, шу </a:t>
            </a:r>
            <a:r>
              <a:rPr lang="ru-RU" sz="2400" b="1" i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және</a:t>
            </a:r>
            <a:r>
              <a:rPr lang="ru-RU" sz="24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400" b="1" i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радиациядан</a:t>
            </a:r>
            <a:r>
              <a:rPr lang="ru-RU" sz="24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4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болады</a:t>
            </a:r>
            <a:endParaRPr lang="ru-RU" sz="24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11960" y="2504222"/>
            <a:ext cx="648072" cy="214891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85730" y="2852936"/>
            <a:ext cx="7632848" cy="64807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өнеркәсіп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орындарының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кей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салалары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45870" y="3717032"/>
            <a:ext cx="5112568" cy="61183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автокөлік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Лента лицом вниз 7"/>
          <p:cNvSpPr/>
          <p:nvPr/>
        </p:nvSpPr>
        <p:spPr>
          <a:xfrm>
            <a:off x="555665" y="692696"/>
            <a:ext cx="8064896" cy="1944216"/>
          </a:xfrm>
          <a:prstGeom prst="ribbon">
            <a:avLst>
              <a:gd name="adj1" fmla="val 13399"/>
              <a:gd name="adj2" fmla="val 72676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668386" y="980728"/>
            <a:ext cx="5867536" cy="15234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1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Атмосфераның</a:t>
            </a:r>
            <a:r>
              <a:rPr lang="ru-RU" sz="31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1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ауасын</a:t>
            </a:r>
            <a:r>
              <a:rPr lang="ru-RU" sz="31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1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ластайтын</a:t>
            </a:r>
            <a:r>
              <a:rPr lang="ru-RU" sz="31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31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негізгі</a:t>
            </a:r>
            <a:r>
              <a:rPr lang="ru-RU" sz="31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1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антропогендік</a:t>
            </a:r>
            <a:r>
              <a:rPr lang="ru-RU" sz="31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1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көздеріне</a:t>
            </a:r>
            <a:r>
              <a:rPr lang="ru-RU" sz="31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1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жатады</a:t>
            </a:r>
            <a:endParaRPr lang="ru-RU" sz="31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83768" y="4509120"/>
            <a:ext cx="4248472" cy="64807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жылу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энергетикасы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2279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601069" y="656059"/>
            <a:ext cx="7239000" cy="1157288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altLang="ru-RU" sz="2000" dirty="0" smtClean="0">
              <a:solidFill>
                <a:srgbClr val="FF00FF"/>
              </a:solidFill>
            </a:endParaRPr>
          </a:p>
        </p:txBody>
      </p:sp>
      <p:pic>
        <p:nvPicPr>
          <p:cNvPr id="6" name="Picture 44" descr="x_ee6f4a8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98" t="23184" r="4998" b="1232"/>
          <a:stretch/>
        </p:blipFill>
        <p:spPr bwMode="auto">
          <a:xfrm>
            <a:off x="205568" y="3534330"/>
            <a:ext cx="4438440" cy="2774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www.inform.kz/fotoarticles/20151214132114.jpg"/>
          <p:cNvPicPr>
            <a:picLocks noChangeAspect="1" noChangeArrowheads="1"/>
          </p:cNvPicPr>
          <p:nvPr/>
        </p:nvPicPr>
        <p:blipFill rotWithShape="1">
          <a:blip r:embed="rId3"/>
          <a:srcRect l="12380" r="5715"/>
          <a:stretch/>
        </p:blipFill>
        <p:spPr bwMode="auto">
          <a:xfrm>
            <a:off x="4680012" y="3534330"/>
            <a:ext cx="3996445" cy="2772416"/>
          </a:xfrm>
          <a:prstGeom prst="rect">
            <a:avLst/>
          </a:prstGeom>
          <a:noFill/>
        </p:spPr>
      </p:pic>
      <p:pic>
        <p:nvPicPr>
          <p:cNvPr id="10" name="Picture 2" descr="http://the-day-x.ru/wp-content/uploads/2015/10/uktv_13774350347.jpg"/>
          <p:cNvPicPr>
            <a:picLocks noChangeAspect="1" noChangeArrowheads="1"/>
          </p:cNvPicPr>
          <p:nvPr/>
        </p:nvPicPr>
        <p:blipFill rotWithShape="1">
          <a:blip r:embed="rId4"/>
          <a:srcRect l="9990" r="4701"/>
          <a:stretch/>
        </p:blipFill>
        <p:spPr bwMode="auto">
          <a:xfrm>
            <a:off x="5752602" y="660272"/>
            <a:ext cx="2851846" cy="2552704"/>
          </a:xfrm>
          <a:prstGeom prst="rect">
            <a:avLst/>
          </a:prstGeom>
          <a:noFill/>
        </p:spPr>
      </p:pic>
      <p:pic>
        <p:nvPicPr>
          <p:cNvPr id="11" name="Picture 2" descr="http://tengrinews.kz/userdata/news/2013/news_243813/photo_105714.jpg"/>
          <p:cNvPicPr>
            <a:picLocks noChangeAspect="1" noChangeArrowheads="1"/>
          </p:cNvPicPr>
          <p:nvPr/>
        </p:nvPicPr>
        <p:blipFill rotWithShape="1">
          <a:blip r:embed="rId5"/>
          <a:srcRect l="20663" r="19691"/>
          <a:stretch/>
        </p:blipFill>
        <p:spPr bwMode="auto">
          <a:xfrm>
            <a:off x="439069" y="655038"/>
            <a:ext cx="2692771" cy="2552704"/>
          </a:xfrm>
          <a:prstGeom prst="rect">
            <a:avLst/>
          </a:prstGeom>
          <a:noFill/>
        </p:spPr>
      </p:pic>
      <p:pic>
        <p:nvPicPr>
          <p:cNvPr id="12" name="Picture 2" descr="На Канарах из-за лесного пожара эвакуировали около 2000 человек ...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8" r="34597"/>
          <a:stretch/>
        </p:blipFill>
        <p:spPr bwMode="auto">
          <a:xfrm>
            <a:off x="3160315" y="660272"/>
            <a:ext cx="2563813" cy="255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2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9" descr="ekoter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255" y="620688"/>
            <a:ext cx="4042581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0" descr="fakel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406" y="3764339"/>
            <a:ext cx="1917698" cy="2472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7" descr="1253090141_32434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3960441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stoki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" t="5151" r="16899"/>
          <a:stretch/>
        </p:blipFill>
        <p:spPr bwMode="auto">
          <a:xfrm>
            <a:off x="513034" y="3771972"/>
            <a:ext cx="3050854" cy="247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1720_03"/>
          <p:cNvPicPr>
            <a:picLocks noChangeAspect="1" noChangeArrowheads="1"/>
          </p:cNvPicPr>
          <p:nvPr/>
        </p:nvPicPr>
        <p:blipFill rotWithShape="1">
          <a:blip r:embed="rId7" cstate="print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0" b="13298"/>
          <a:stretch/>
        </p:blipFill>
        <p:spPr>
          <a:xfrm>
            <a:off x="5531380" y="3771972"/>
            <a:ext cx="3073068" cy="245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32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ro-worker.ru/wp-content/uploads/2017/03/Vypolnenie-zadanij-v-internete-za-deng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13032"/>
            <a:ext cx="5544616" cy="426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043608" y="5424417"/>
            <a:ext cx="69632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kk-KZ" altLang="ru-RU" sz="4000" b="1" i="1" dirty="0">
                <a:solidFill>
                  <a:srgbClr val="FF0000"/>
                </a:solidFill>
              </a:rPr>
              <a:t>Тапсырмалар </a:t>
            </a:r>
            <a:r>
              <a:rPr lang="kk-KZ" altLang="ru-RU" sz="4000" b="1" i="1" dirty="0" smtClean="0">
                <a:solidFill>
                  <a:srgbClr val="FF0000"/>
                </a:solidFill>
              </a:rPr>
              <a:t>орындайық!</a:t>
            </a:r>
            <a:endParaRPr lang="ru-RU" alt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91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743774"/>
            <a:ext cx="820891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err="1">
                <a:solidFill>
                  <a:srgbClr val="002060"/>
                </a:solidFill>
              </a:rPr>
              <a:t>Қазақстанның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үлкен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қалаларында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автокөліктердің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</a:rPr>
              <a:t>               </a:t>
            </a:r>
            <a:r>
              <a:rPr lang="ru-RU" sz="2200" b="1" dirty="0" smtClean="0">
                <a:solidFill>
                  <a:schemeClr val="bg1"/>
                </a:solidFill>
              </a:rPr>
              <a:t>м</a:t>
            </a:r>
            <a:r>
              <a:rPr lang="ru-RU" sz="2200" b="1" dirty="0" smtClean="0">
                <a:solidFill>
                  <a:srgbClr val="002060"/>
                </a:solidFill>
              </a:rPr>
              <a:t>               </a:t>
            </a:r>
            <a:r>
              <a:rPr lang="ru-RU" sz="2200" b="1" dirty="0" err="1" smtClean="0">
                <a:solidFill>
                  <a:srgbClr val="002060"/>
                </a:solidFill>
              </a:rPr>
              <a:t>зиянды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заттарды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шығарудағы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үлесі</a:t>
            </a:r>
            <a:r>
              <a:rPr lang="ru-RU" sz="2200" b="1" dirty="0">
                <a:solidFill>
                  <a:srgbClr val="002060"/>
                </a:solidFill>
              </a:rPr>
              <a:t> 60 – 80 </a:t>
            </a:r>
            <a:r>
              <a:rPr lang="ru-RU" sz="2200" b="1" dirty="0" err="1">
                <a:solidFill>
                  <a:srgbClr val="002060"/>
                </a:solidFill>
              </a:rPr>
              <a:t>пайыз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құрайды</a:t>
            </a:r>
            <a:r>
              <a:rPr lang="ru-RU" sz="2200" b="1" dirty="0" smtClean="0">
                <a:solidFill>
                  <a:srgbClr val="002060"/>
                </a:solidFill>
              </a:rPr>
              <a:t>. </a:t>
            </a:r>
            <a:r>
              <a:rPr lang="ru-RU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Аэропорттарда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ұшақтардың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қонған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және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ұшқан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кездерінде</a:t>
            </a:r>
            <a:r>
              <a:rPr lang="ru-RU" sz="2200" b="1" dirty="0">
                <a:solidFill>
                  <a:srgbClr val="002060"/>
                </a:solidFill>
              </a:rPr>
              <a:t> де </a:t>
            </a:r>
            <a:r>
              <a:rPr lang="ru-RU" sz="2200" b="1" dirty="0" err="1">
                <a:solidFill>
                  <a:srgbClr val="002060"/>
                </a:solidFill>
              </a:rPr>
              <a:t>ластаушы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газдар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мейлінше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көп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бөлінеді</a:t>
            </a:r>
            <a:r>
              <a:rPr lang="ru-RU" sz="2200" b="1" dirty="0">
                <a:solidFill>
                  <a:srgbClr val="002060"/>
                </a:solidFill>
              </a:rPr>
              <a:t>. </a:t>
            </a:r>
            <a:r>
              <a:rPr lang="ru-RU" sz="2200" b="1" dirty="0" err="1">
                <a:solidFill>
                  <a:srgbClr val="002060"/>
                </a:solidFill>
              </a:rPr>
              <a:t>Мысалы</a:t>
            </a:r>
            <a:r>
              <a:rPr lang="ru-RU" sz="2200" b="1" dirty="0">
                <a:solidFill>
                  <a:srgbClr val="002060"/>
                </a:solidFill>
              </a:rPr>
              <a:t>, </a:t>
            </a:r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«Боинг» </a:t>
            </a:r>
            <a:r>
              <a:rPr lang="ru-RU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ұшағының</a:t>
            </a:r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ұшуы</a:t>
            </a:r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кезінде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бөлінген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зиянды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заттардың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мөлшері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бір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мезетте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оталған</a:t>
            </a:r>
            <a:r>
              <a:rPr lang="ru-RU" sz="2200" b="1" dirty="0">
                <a:solidFill>
                  <a:srgbClr val="002060"/>
                </a:solidFill>
              </a:rPr>
              <a:t> 6850 «Фольксваген» </a:t>
            </a:r>
            <a:r>
              <a:rPr lang="ru-RU" sz="2200" b="1" dirty="0" err="1">
                <a:solidFill>
                  <a:srgbClr val="002060"/>
                </a:solidFill>
              </a:rPr>
              <a:t>автокөлігінен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шыққан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зиянды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заттар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мөлшеріне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тең</a:t>
            </a:r>
            <a:r>
              <a:rPr lang="ru-RU" sz="2200" b="1" dirty="0">
                <a:solidFill>
                  <a:srgbClr val="002060"/>
                </a:solidFill>
              </a:rPr>
              <a:t>.</a:t>
            </a:r>
            <a:br>
              <a:rPr lang="ru-RU" sz="2200" b="1" dirty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Алматы </a:t>
            </a:r>
            <a:r>
              <a:rPr lang="ru-RU" sz="2200" b="1" dirty="0" err="1">
                <a:solidFill>
                  <a:srgbClr val="002060"/>
                </a:solidFill>
              </a:rPr>
              <a:t>қаласында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атмосфераны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ластаудың</a:t>
            </a:r>
            <a:r>
              <a:rPr lang="ru-RU" sz="2200" b="1" dirty="0">
                <a:solidFill>
                  <a:srgbClr val="002060"/>
                </a:solidFill>
              </a:rPr>
              <a:t> 20% </a:t>
            </a:r>
            <a:r>
              <a:rPr lang="ru-RU" sz="2200" b="1" dirty="0" err="1">
                <a:solidFill>
                  <a:srgbClr val="002060"/>
                </a:solidFill>
              </a:rPr>
              <a:t>жеке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секторлар</a:t>
            </a:r>
            <a:r>
              <a:rPr lang="ru-RU" sz="2200" b="1" dirty="0">
                <a:solidFill>
                  <a:srgbClr val="002060"/>
                </a:solidFill>
              </a:rPr>
              <a:t> мен </a:t>
            </a:r>
            <a:r>
              <a:rPr lang="ru-RU" sz="2200" b="1" dirty="0" err="1">
                <a:solidFill>
                  <a:srgbClr val="002060"/>
                </a:solidFill>
              </a:rPr>
              <a:t>жылу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энергетикалық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жүйелердің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еншісіне</a:t>
            </a:r>
            <a:r>
              <a:rPr lang="ru-RU" sz="2200" b="1" dirty="0">
                <a:solidFill>
                  <a:srgbClr val="002060"/>
                </a:solidFill>
              </a:rPr>
              <a:t> тисе, 80% - </a:t>
            </a:r>
            <a:r>
              <a:rPr lang="ru-RU" sz="2200" b="1" dirty="0" err="1">
                <a:solidFill>
                  <a:srgbClr val="002060"/>
                </a:solidFill>
              </a:rPr>
              <a:t>автокөліктердің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еншісінде</a:t>
            </a:r>
            <a:r>
              <a:rPr lang="ru-RU" sz="2200" b="1" dirty="0">
                <a:solidFill>
                  <a:srgbClr val="002060"/>
                </a:solidFill>
              </a:rPr>
              <a:t>. </a:t>
            </a:r>
            <a:r>
              <a:rPr lang="ru-RU" sz="2200" b="1" dirty="0" err="1">
                <a:solidFill>
                  <a:srgbClr val="002060"/>
                </a:solidFill>
              </a:rPr>
              <a:t>Қоршаған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ортаға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жанусыз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қалған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көмірсутектері</a:t>
            </a:r>
            <a:r>
              <a:rPr lang="ru-RU" sz="2200" b="1" dirty="0">
                <a:solidFill>
                  <a:srgbClr val="002060"/>
                </a:solidFill>
              </a:rPr>
              <a:t> мен </a:t>
            </a:r>
            <a:r>
              <a:rPr lang="ru-RU" sz="2200" b="1" dirty="0" err="1">
                <a:solidFill>
                  <a:srgbClr val="002060"/>
                </a:solidFill>
              </a:rPr>
              <a:t>олардың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толық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жанбауынан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шыққан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өнімдердің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мөлшері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бензинмен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жүретін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автокөліктерде</a:t>
            </a:r>
            <a:r>
              <a:rPr lang="ru-RU" sz="2200" b="1" dirty="0" smtClean="0">
                <a:solidFill>
                  <a:srgbClr val="002060"/>
                </a:solidFill>
              </a:rPr>
              <a:t>      </a:t>
            </a:r>
            <a:r>
              <a:rPr lang="ru-RU" sz="2200" b="1" dirty="0" err="1">
                <a:solidFill>
                  <a:srgbClr val="002060"/>
                </a:solidFill>
              </a:rPr>
              <a:t>дизельді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автокөліктерге</a:t>
            </a:r>
            <a:r>
              <a:rPr lang="ru-RU" sz="2200" b="1" dirty="0" smtClean="0">
                <a:solidFill>
                  <a:srgbClr val="002060"/>
                </a:solidFill>
              </a:rPr>
              <a:t>  </a:t>
            </a:r>
            <a:r>
              <a:rPr lang="ru-RU" sz="2200" b="1" dirty="0" err="1">
                <a:solidFill>
                  <a:srgbClr val="002060"/>
                </a:solidFill>
              </a:rPr>
              <a:t>қарағанда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анағұрлым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b="1" dirty="0" err="1">
                <a:solidFill>
                  <a:srgbClr val="002060"/>
                </a:solidFill>
              </a:rPr>
              <a:t>көп</a:t>
            </a:r>
            <a:r>
              <a:rPr lang="ru-RU" sz="2200" b="1" dirty="0" smtClean="0">
                <a:solidFill>
                  <a:srgbClr val="002060"/>
                </a:solidFill>
              </a:rPr>
              <a:t>.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674693"/>
            <a:ext cx="62646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altLang="ru-RU" sz="2800" b="1" i="1" dirty="0">
                <a:solidFill>
                  <a:srgbClr val="00B050"/>
                </a:solidFill>
              </a:rPr>
              <a:t>Мәтіннен етістіктерді теріп, </a:t>
            </a:r>
            <a:endParaRPr lang="kk-KZ" altLang="ru-RU" sz="2800" b="1" i="1" dirty="0" smtClean="0">
              <a:solidFill>
                <a:srgbClr val="00B050"/>
              </a:solidFill>
            </a:endParaRPr>
          </a:p>
          <a:p>
            <a:pPr lvl="0"/>
            <a:r>
              <a:rPr lang="kk-KZ" altLang="ru-RU" sz="2800" b="1" i="1" dirty="0" smtClean="0">
                <a:solidFill>
                  <a:srgbClr val="00B050"/>
                </a:solidFill>
              </a:rPr>
              <a:t>аударыңыз</a:t>
            </a:r>
            <a:r>
              <a:rPr lang="kk-KZ" altLang="ru-RU" sz="2800" b="1" i="1" dirty="0">
                <a:solidFill>
                  <a:srgbClr val="00B050"/>
                </a:solidFill>
              </a:rPr>
              <a:t>!</a:t>
            </a:r>
            <a:endParaRPr lang="ru-RU" altLang="ru-RU" sz="2800" dirty="0">
              <a:solidFill>
                <a:srgbClr val="00B050"/>
              </a:solidFill>
            </a:endParaRPr>
          </a:p>
        </p:txBody>
      </p:sp>
      <p:pic>
        <p:nvPicPr>
          <p:cNvPr id="7" name="Picture 5" descr="C:\Users\User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763543"/>
            <a:ext cx="1456773" cy="10812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7057441" y="332656"/>
            <a:ext cx="18350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kk-KZ" altLang="ru-RU" sz="2000" b="1" i="1" dirty="0">
                <a:solidFill>
                  <a:srgbClr val="0070C0"/>
                </a:solidFill>
              </a:rPr>
              <a:t>ЖАЗЫЛЫМ </a:t>
            </a:r>
            <a:endParaRPr lang="ru-RU" altLang="ru-RU" sz="2000" dirty="0">
              <a:solidFill>
                <a:srgbClr val="0070C0"/>
              </a:solidFill>
            </a:endParaRPr>
          </a:p>
        </p:txBody>
      </p:sp>
      <p:pic>
        <p:nvPicPr>
          <p:cNvPr id="9" name="Picture 7" descr="C:\Users\user\Desktop\Без названия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86" y="763543"/>
            <a:ext cx="571785" cy="57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147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257105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2" r="10631"/>
          <a:stretch/>
        </p:blipFill>
        <p:spPr>
          <a:xfrm>
            <a:off x="827584" y="325257"/>
            <a:ext cx="3526947" cy="62794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683568" y="404664"/>
            <a:ext cx="648072" cy="59766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А</a:t>
            </a:r>
          </a:p>
          <a:p>
            <a:pPr algn="ctr"/>
            <a:r>
              <a:rPr lang="ru-RU" sz="32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В</a:t>
            </a:r>
          </a:p>
          <a:p>
            <a:pPr algn="ctr"/>
            <a:r>
              <a:rPr lang="ru-RU" sz="32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Т</a:t>
            </a:r>
          </a:p>
          <a:p>
            <a:pPr algn="ctr"/>
            <a:r>
              <a:rPr lang="ru-RU" sz="32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О</a:t>
            </a:r>
          </a:p>
          <a:p>
            <a:pPr algn="ctr"/>
            <a:r>
              <a:rPr lang="ru-RU" sz="32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К</a:t>
            </a:r>
          </a:p>
          <a:p>
            <a:pPr algn="ctr"/>
            <a:r>
              <a:rPr lang="ru-RU" sz="32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Ө</a:t>
            </a:r>
          </a:p>
          <a:p>
            <a:pPr algn="ctr"/>
            <a:r>
              <a:rPr lang="ru-RU" sz="32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Л</a:t>
            </a:r>
          </a:p>
          <a:p>
            <a:pPr algn="ctr"/>
            <a:r>
              <a:rPr lang="ru-RU" sz="32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І</a:t>
            </a:r>
          </a:p>
          <a:p>
            <a:pPr algn="ctr"/>
            <a:r>
              <a:rPr lang="ru-RU" sz="32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К</a:t>
            </a:r>
            <a:endParaRPr lang="ru-RU" sz="32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499992" y="662801"/>
            <a:ext cx="4099764" cy="247816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§"/>
            </a:pPr>
            <a:r>
              <a:rPr lang="kk-KZ" altLang="ru-RU" sz="2400" b="1" i="1" dirty="0" smtClean="0">
                <a:solidFill>
                  <a:srgbClr val="002060"/>
                </a:solidFill>
              </a:rPr>
              <a:t>Атмосфераны ластаушы көздердің ең маңыздылары болып табылады 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FFFF00"/>
              </a:buClr>
              <a:buFont typeface="Wingdings" pitchFamily="2" charset="2"/>
              <a:buChar char="§"/>
            </a:pPr>
            <a:r>
              <a:rPr lang="kk-KZ" altLang="ru-RU" sz="2400" b="1" i="1" dirty="0" smtClean="0">
                <a:solidFill>
                  <a:srgbClr val="002060"/>
                </a:solidFill>
              </a:rPr>
              <a:t>Өзінен көп мөлшерде көмірқышқыл газын шығарады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FFFF00"/>
              </a:buClr>
              <a:buFont typeface="Wingdings" pitchFamily="2" charset="2"/>
              <a:buNone/>
            </a:pPr>
            <a:r>
              <a:rPr lang="ru-RU" altLang="ru-RU" sz="2000" dirty="0" smtClean="0">
                <a:solidFill>
                  <a:srgbClr val="FF0066"/>
                </a:solidFill>
              </a:rPr>
              <a:t> 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4427984" y="4581128"/>
            <a:ext cx="345638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k-KZ" altLang="ru-RU" sz="2400" b="1" dirty="0" smtClean="0">
                <a:solidFill>
                  <a:srgbClr val="002060"/>
                </a:solidFill>
              </a:rPr>
              <a:t>АТМОСФЕРАНЫ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k-KZ" altLang="ru-RU" sz="2400" b="1" dirty="0" smtClean="0">
                <a:solidFill>
                  <a:srgbClr val="002060"/>
                </a:solidFill>
              </a:rPr>
              <a:t>ЖОҒАРЫ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k-KZ" altLang="ru-RU" sz="2400" b="1" dirty="0" smtClean="0">
                <a:solidFill>
                  <a:srgbClr val="002060"/>
                </a:solidFill>
              </a:rPr>
              <a:t>ДӘРЕЖЕДЕ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k-KZ" altLang="ru-RU" sz="2400" b="1" dirty="0" smtClean="0">
                <a:solidFill>
                  <a:srgbClr val="002060"/>
                </a:solidFill>
              </a:rPr>
              <a:t>ЛАСТАЙДЫ</a:t>
            </a:r>
            <a:endParaRPr lang="ru-RU" altLang="ru-RU" sz="2400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339009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kk-KZ" altLang="ru-RU" sz="2400" b="1" i="1" dirty="0" smtClean="0">
                <a:solidFill>
                  <a:srgbClr val="008000"/>
                </a:solidFill>
              </a:rPr>
              <a:t>-Автомобиль  </a:t>
            </a:r>
            <a:r>
              <a:rPr lang="kk-KZ" altLang="ru-RU" sz="2400" b="1" i="1" dirty="0">
                <a:solidFill>
                  <a:srgbClr val="008000"/>
                </a:solidFill>
              </a:rPr>
              <a:t>жанғанда</a:t>
            </a:r>
            <a:endParaRPr lang="ru-RU" altLang="ru-RU" sz="2400" b="1" i="1" dirty="0">
              <a:solidFill>
                <a:srgbClr val="008000"/>
              </a:solidFill>
            </a:endParaRPr>
          </a:p>
          <a:p>
            <a:pPr>
              <a:spcBef>
                <a:spcPct val="0"/>
              </a:spcBef>
            </a:pPr>
            <a:r>
              <a:rPr lang="kk-KZ" altLang="ru-RU" sz="2400" b="1" i="1" dirty="0" smtClean="0">
                <a:solidFill>
                  <a:srgbClr val="008000"/>
                </a:solidFill>
              </a:rPr>
              <a:t>-Аз </a:t>
            </a:r>
            <a:r>
              <a:rPr lang="kk-KZ" altLang="ru-RU" sz="2400" b="1" i="1" dirty="0">
                <a:solidFill>
                  <a:srgbClr val="008000"/>
                </a:solidFill>
              </a:rPr>
              <a:t>жылдамдықпен жүргенде</a:t>
            </a:r>
          </a:p>
        </p:txBody>
      </p:sp>
    </p:spTree>
    <p:extLst>
      <p:ext uri="{BB962C8B-B14F-4D97-AF65-F5344CB8AC3E}">
        <p14:creationId xmlns:p14="http://schemas.microsoft.com/office/powerpoint/2010/main" val="4903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4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</TotalTime>
  <Words>744</Words>
  <Application>Microsoft Office PowerPoint</Application>
  <PresentationFormat>Экран (4:3)</PresentationFormat>
  <Paragraphs>126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Қоршаған ортаны қорғау келесі принциптерді сақтау негізінде жүзеге асырылады: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Экологический-4</dc:title>
  <dc:creator>Фокина Лидия Петровна</dc:creator>
  <cp:keywords>Шаблон презентации</cp:keywords>
  <cp:lastModifiedBy>Пользователь Windows</cp:lastModifiedBy>
  <cp:revision>67</cp:revision>
  <dcterms:created xsi:type="dcterms:W3CDTF">2017-02-23T13:11:39Z</dcterms:created>
  <dcterms:modified xsi:type="dcterms:W3CDTF">2020-05-03T10:08:23Z</dcterms:modified>
</cp:coreProperties>
</file>