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image/x-emf" Extension="emf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0" r:id="rId8"/>
    <p:sldId id="267" r:id="rId9"/>
    <p:sldId id="288" r:id="rId10"/>
    <p:sldId id="269" r:id="rId11"/>
    <p:sldId id="289" r:id="rId12"/>
    <p:sldId id="266" r:id="rId13"/>
    <p:sldId id="270" r:id="rId14"/>
    <p:sldId id="271" r:id="rId15"/>
    <p:sldId id="261" r:id="rId16"/>
    <p:sldId id="265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4" r:id="rId27"/>
    <p:sldId id="285" r:id="rId28"/>
    <p:sldId id="286" r:id="rId29"/>
    <p:sldId id="287" r:id="rId3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82" y="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B15C-055C-4D0A-9143-5E4879111AC1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924A-3F88-4104-AF04-E98AACC79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B15C-055C-4D0A-9143-5E4879111AC1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924A-3F88-4104-AF04-E98AACC79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B15C-055C-4D0A-9143-5E4879111AC1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924A-3F88-4104-AF04-E98AACC79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B15C-055C-4D0A-9143-5E4879111AC1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924A-3F88-4104-AF04-E98AACC79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B15C-055C-4D0A-9143-5E4879111AC1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924A-3F88-4104-AF04-E98AACC79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B15C-055C-4D0A-9143-5E4879111AC1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924A-3F88-4104-AF04-E98AACC79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B15C-055C-4D0A-9143-5E4879111AC1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924A-3F88-4104-AF04-E98AACC79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B15C-055C-4D0A-9143-5E4879111AC1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924A-3F88-4104-AF04-E98AACC79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B15C-055C-4D0A-9143-5E4879111AC1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924A-3F88-4104-AF04-E98AACC79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B15C-055C-4D0A-9143-5E4879111AC1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924A-3F88-4104-AF04-E98AACC79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B15C-055C-4D0A-9143-5E4879111AC1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924A-3F88-4104-AF04-E98AACC79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4B15C-055C-4D0A-9143-5E4879111AC1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8924A-3F88-4104-AF04-E98AACC79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1.jpeg"/><Relationship Id="rId7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1.xml" Type="http://schemas.openxmlformats.org/officeDocument/2006/relationships/slideLayout"/><Relationship Id="rId4" Target="../media/image3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7" Target="../media/image7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6.jpeg" Type="http://schemas.openxmlformats.org/officeDocument/2006/relationships/image"/><Relationship Id="rId5" Target="../media/image5.jpe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МЕТОДИСТ-2018\портфолиога\13976551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" y="0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J:\МЕТОДИСТ-2018\портфолиога\1397655197.jpg"/>
          <p:cNvPicPr>
            <a:picLocks noChangeAspect="1" noChangeArrowheads="1"/>
          </p:cNvPicPr>
          <p:nvPr/>
        </p:nvPicPr>
        <p:blipFill>
          <a:blip r:embed="rId2" cstate="print"/>
          <a:srcRect l="19792" t="5469" r="64583" b="86718"/>
          <a:stretch>
            <a:fillRect/>
          </a:stretch>
        </p:blipFill>
        <p:spPr bwMode="auto">
          <a:xfrm>
            <a:off x="1285860" y="571472"/>
            <a:ext cx="4786346" cy="15716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24744" y="857224"/>
            <a:ext cx="4951452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“Арқалық  қаласы  әкімдігінің   қалалық </a:t>
            </a:r>
          </a:p>
          <a:p>
            <a:pPr algn="ctr"/>
            <a:r>
              <a:rPr lang="kk-KZ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т</a:t>
            </a:r>
            <a:r>
              <a:rPr lang="kk-KZ" sz="2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ілдерді  оқыту  орталығы” </a:t>
            </a:r>
          </a:p>
          <a:p>
            <a:pPr algn="ctr"/>
            <a:r>
              <a:rPr lang="kk-KZ" sz="15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к</a:t>
            </a:r>
            <a:r>
              <a:rPr lang="kk-KZ" sz="1500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оммуналдық    </a:t>
            </a:r>
            <a:r>
              <a:rPr lang="kk-KZ" sz="15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м</a:t>
            </a:r>
            <a:r>
              <a:rPr lang="kk-KZ" sz="1500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емлекеттік</a:t>
            </a:r>
          </a:p>
          <a:p>
            <a:pPr algn="ctr"/>
            <a:r>
              <a:rPr lang="kk-KZ" sz="1500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 мекемесі</a:t>
            </a:r>
            <a:endParaRPr lang="ru-RU" sz="1500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 Antiqua" pitchFamily="18" charset="0"/>
            </a:endParaRPr>
          </a:p>
        </p:txBody>
      </p:sp>
      <p:pic>
        <p:nvPicPr>
          <p:cNvPr id="7" name="Picture 2" descr="J:\МЕТОДИСТ-2018\портфолиога\1397655197.jpg"/>
          <p:cNvPicPr>
            <a:picLocks noChangeAspect="1" noChangeArrowheads="1"/>
          </p:cNvPicPr>
          <p:nvPr/>
        </p:nvPicPr>
        <p:blipFill>
          <a:blip r:embed="rId2" cstate="print"/>
          <a:srcRect l="16787" t="67581" r="50761" b="26318"/>
          <a:stretch>
            <a:fillRect/>
          </a:stretch>
        </p:blipFill>
        <p:spPr bwMode="auto">
          <a:xfrm>
            <a:off x="1785926" y="6643702"/>
            <a:ext cx="4000528" cy="71438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2918" y="6445765"/>
            <a:ext cx="607453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/>
                <a:latin typeface="Arial" pitchFamily="34" charset="0"/>
                <a:cs typeface="Arial" pitchFamily="34" charset="0"/>
              </a:rPr>
              <a:t>Қазақ   тілінің   оқытушысы </a:t>
            </a:r>
          </a:p>
          <a:p>
            <a:pPr algn="ctr"/>
            <a:r>
              <a:rPr lang="kk-KZ" sz="2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Жазира  Қабдоллақызы  Смағұлованың</a:t>
            </a:r>
            <a:endParaRPr lang="ru-RU" sz="22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МЕТОДИСТ-2018\портфолиога\139765505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J:\МЕТОДИСТ-2018\портфолиога\1397655197.jpg"/>
          <p:cNvPicPr>
            <a:picLocks noChangeAspect="1" noChangeArrowheads="1"/>
          </p:cNvPicPr>
          <p:nvPr/>
        </p:nvPicPr>
        <p:blipFill>
          <a:blip r:embed="rId3" cstate="print"/>
          <a:srcRect l="19792" t="5469" r="64583" b="86718"/>
          <a:stretch>
            <a:fillRect/>
          </a:stretch>
        </p:blipFill>
        <p:spPr bwMode="auto">
          <a:xfrm>
            <a:off x="1285860" y="571472"/>
            <a:ext cx="4786346" cy="157163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85794" y="323528"/>
            <a:ext cx="571504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Calibri" pitchFamily="34" charset="0"/>
              </a:rPr>
              <a:t>ІІ  бөлім</a:t>
            </a:r>
          </a:p>
          <a:p>
            <a:pPr algn="ctr"/>
            <a:r>
              <a:rPr lang="kk-KZ" sz="36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Calibri" pitchFamily="34" charset="0"/>
              </a:rPr>
              <a:t>Жұмыс материалдары</a:t>
            </a:r>
            <a:endParaRPr lang="ru-RU" sz="3600" b="1" i="1" dirty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Calibri" pitchFamily="34" charset="0"/>
            </a:endParaRPr>
          </a:p>
        </p:txBody>
      </p:sp>
      <p:pic>
        <p:nvPicPr>
          <p:cNvPr id="5126" name="Picture 6" descr="C:\Users\БС\Desktop\DCIM\103MEDIA\TOSH0016.JPG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 l="25671" t="20537" r="24698" b="20134"/>
          <a:stretch>
            <a:fillRect/>
          </a:stretch>
        </p:blipFill>
        <p:spPr bwMode="auto">
          <a:xfrm rot="10800000">
            <a:off x="2132856" y="6516216"/>
            <a:ext cx="2448272" cy="2195002"/>
          </a:xfrm>
          <a:prstGeom prst="rect">
            <a:avLst/>
          </a:prstGeom>
          <a:ln w="38100" cap="sq">
            <a:solidFill>
              <a:srgbClr val="99FF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000108" y="1331640"/>
            <a:ext cx="51435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Мақалалар </a:t>
            </a:r>
            <a:endParaRPr lang="kk-KZ" sz="20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 Antiqua" pitchFamily="18" charset="0"/>
            </a:endParaRPr>
          </a:p>
        </p:txBody>
      </p:sp>
      <p:pic>
        <p:nvPicPr>
          <p:cNvPr id="1026" name="Picture 2" descr="C:\Users\БС\Pictures\документы Жазирага\2019-08-12 899\899 002.jpg"/>
          <p:cNvPicPr>
            <a:picLocks noChangeAspect="1" noChangeArrowheads="1"/>
          </p:cNvPicPr>
          <p:nvPr/>
        </p:nvPicPr>
        <p:blipFill>
          <a:blip r:embed="rId5" cstate="print"/>
          <a:srcRect r="51206" b="23077"/>
          <a:stretch>
            <a:fillRect/>
          </a:stretch>
        </p:blipFill>
        <p:spPr bwMode="auto">
          <a:xfrm>
            <a:off x="3897489" y="1763689"/>
            <a:ext cx="2123799" cy="4608512"/>
          </a:xfrm>
          <a:prstGeom prst="rect">
            <a:avLst/>
          </a:prstGeom>
          <a:noFill/>
        </p:spPr>
      </p:pic>
      <p:pic>
        <p:nvPicPr>
          <p:cNvPr id="11" name="Picture 2" descr="C:\Users\БС\Pictures\документы Жазирага\2019-08-12 899\899 002.jpg"/>
          <p:cNvPicPr>
            <a:picLocks noChangeAspect="1" noChangeArrowheads="1"/>
          </p:cNvPicPr>
          <p:nvPr/>
        </p:nvPicPr>
        <p:blipFill>
          <a:blip r:embed="rId6" cstate="print"/>
          <a:srcRect l="50589" r="-1177" b="31938"/>
          <a:stretch>
            <a:fillRect/>
          </a:stretch>
        </p:blipFill>
        <p:spPr bwMode="auto">
          <a:xfrm>
            <a:off x="1228436" y="1763689"/>
            <a:ext cx="2488596" cy="4608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МЕТОДИСТ-2018\портфолиога\139765505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J:\МЕТОДИСТ-2018\портфолиога\1397655197.jpg"/>
          <p:cNvPicPr>
            <a:picLocks noChangeAspect="1" noChangeArrowheads="1"/>
          </p:cNvPicPr>
          <p:nvPr/>
        </p:nvPicPr>
        <p:blipFill>
          <a:blip r:embed="rId3" cstate="print"/>
          <a:srcRect l="19792" t="5469" r="64583" b="86718"/>
          <a:stretch>
            <a:fillRect/>
          </a:stretch>
        </p:blipFill>
        <p:spPr bwMode="auto">
          <a:xfrm>
            <a:off x="1285860" y="571472"/>
            <a:ext cx="4786346" cy="157163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85794" y="323528"/>
            <a:ext cx="571504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Calibri" pitchFamily="34" charset="0"/>
              </a:rPr>
              <a:t>ІІ  бөлім</a:t>
            </a:r>
          </a:p>
          <a:p>
            <a:pPr algn="ctr"/>
            <a:r>
              <a:rPr lang="kk-KZ" sz="36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Calibri" pitchFamily="34" charset="0"/>
              </a:rPr>
              <a:t>Жұмыс материалдары</a:t>
            </a:r>
            <a:endParaRPr lang="ru-RU" sz="3600" b="1" i="1" dirty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108" y="1331640"/>
            <a:ext cx="51435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Мақалалар </a:t>
            </a:r>
            <a:endParaRPr lang="kk-KZ" sz="20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 Antiqua" pitchFamily="18" charset="0"/>
            </a:endParaRPr>
          </a:p>
        </p:txBody>
      </p:sp>
      <p:pic>
        <p:nvPicPr>
          <p:cNvPr id="2" name="Picture 2" descr="C:\Users\БС\Pictures\документы Жазирага\2019-08-12 899\899 001.jpg"/>
          <p:cNvPicPr>
            <a:picLocks noChangeAspect="1" noChangeArrowheads="1"/>
          </p:cNvPicPr>
          <p:nvPr/>
        </p:nvPicPr>
        <p:blipFill>
          <a:blip r:embed="rId4" cstate="print"/>
          <a:srcRect l="2306" t="3538" r="46748" b="39763"/>
          <a:stretch>
            <a:fillRect/>
          </a:stretch>
        </p:blipFill>
        <p:spPr bwMode="auto">
          <a:xfrm>
            <a:off x="2204864" y="4522974"/>
            <a:ext cx="2664296" cy="4081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FF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 descr="C:\Users\БС\Pictures\документы Жазирага\2019-08-12 899\899 001.jpg"/>
          <p:cNvPicPr>
            <a:picLocks noChangeAspect="1" noChangeArrowheads="1"/>
          </p:cNvPicPr>
          <p:nvPr/>
        </p:nvPicPr>
        <p:blipFill>
          <a:blip r:embed="rId5" cstate="print"/>
          <a:srcRect l="2306" t="61812" r="23985" b="1964"/>
          <a:stretch>
            <a:fillRect/>
          </a:stretch>
        </p:blipFill>
        <p:spPr bwMode="auto">
          <a:xfrm>
            <a:off x="1628800" y="1797574"/>
            <a:ext cx="3888432" cy="2630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FF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МЕТОДИСТ-2018\портфолиога\139765505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J:\МЕТОДИСТ-2018\портфолиога\1397655197.jpg"/>
          <p:cNvPicPr>
            <a:picLocks noChangeAspect="1" noChangeArrowheads="1"/>
          </p:cNvPicPr>
          <p:nvPr/>
        </p:nvPicPr>
        <p:blipFill>
          <a:blip r:embed="rId3" cstate="print"/>
          <a:srcRect l="19792" t="5469" r="64583" b="86718"/>
          <a:stretch>
            <a:fillRect/>
          </a:stretch>
        </p:blipFill>
        <p:spPr bwMode="auto">
          <a:xfrm>
            <a:off x="1285860" y="571472"/>
            <a:ext cx="4786346" cy="157163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85794" y="611560"/>
            <a:ext cx="571504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Calibri" pitchFamily="34" charset="0"/>
              </a:rPr>
              <a:t>ІІ  бөлім</a:t>
            </a:r>
          </a:p>
          <a:p>
            <a:pPr algn="ctr"/>
            <a:r>
              <a:rPr lang="kk-KZ" sz="36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Calibri" pitchFamily="34" charset="0"/>
              </a:rPr>
              <a:t>Жұмыс материалдары</a:t>
            </a:r>
            <a:endParaRPr lang="ru-RU" sz="3600" b="1" i="1" dirty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0108" y="1795626"/>
            <a:ext cx="51435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Әдістемелік нұсқаулар</a:t>
            </a:r>
          </a:p>
        </p:txBody>
      </p:sp>
      <p:pic>
        <p:nvPicPr>
          <p:cNvPr id="4099" name="Picture 3" descr="C:\Users\БС\Desktop\TOSH0018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17254" t="17096" r="18084" b="22690"/>
          <a:stretch>
            <a:fillRect/>
          </a:stretch>
        </p:blipFill>
        <p:spPr bwMode="auto">
          <a:xfrm rot="16200000">
            <a:off x="848989" y="2831534"/>
            <a:ext cx="2783761" cy="194421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99FF66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0" name="Picture 4" descr="C:\Users\БС\Desktop\TOSH0019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l="15942" t="10925" r="7973" b="17282"/>
          <a:stretch>
            <a:fillRect/>
          </a:stretch>
        </p:blipFill>
        <p:spPr bwMode="auto">
          <a:xfrm rot="16760430">
            <a:off x="3598002" y="5903955"/>
            <a:ext cx="2741076" cy="1939839"/>
          </a:xfrm>
          <a:prstGeom prst="rect">
            <a:avLst/>
          </a:prstGeom>
          <a:noFill/>
          <a:ln w="57150">
            <a:solidFill>
              <a:srgbClr val="99FF66"/>
            </a:solidFill>
          </a:ln>
        </p:spPr>
      </p:pic>
      <p:pic>
        <p:nvPicPr>
          <p:cNvPr id="11" name="Picture 12" descr="C:\Users\БС\Desktop\DCIM\103MEDIA\TOSH0006.JPG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 l="20537" t="20537" r="9295" b="15570"/>
          <a:stretch>
            <a:fillRect/>
          </a:stretch>
        </p:blipFill>
        <p:spPr bwMode="auto">
          <a:xfrm rot="5020533">
            <a:off x="997986" y="5881826"/>
            <a:ext cx="2791586" cy="1954416"/>
          </a:xfrm>
          <a:prstGeom prst="rect">
            <a:avLst/>
          </a:prstGeom>
          <a:noFill/>
          <a:ln w="38100">
            <a:solidFill>
              <a:srgbClr val="99FF66"/>
            </a:solidFill>
          </a:ln>
        </p:spPr>
      </p:pic>
      <p:pic>
        <p:nvPicPr>
          <p:cNvPr id="12" name="Picture 13" descr="C:\Users\БС\Desktop\DCIM\103MEDIA\TOSH0007.JPG"/>
          <p:cNvPicPr>
            <a:picLocks noChangeAspect="1" noChangeArrowheads="1"/>
          </p:cNvPicPr>
          <p:nvPr/>
        </p:nvPicPr>
        <p:blipFill>
          <a:blip r:embed="rId7" cstate="print">
            <a:lum bright="10000" contrast="10000"/>
          </a:blip>
          <a:srcRect l="17114" t="20537" r="14429" b="17852"/>
          <a:stretch>
            <a:fillRect/>
          </a:stretch>
        </p:blipFill>
        <p:spPr bwMode="auto">
          <a:xfrm rot="5941415">
            <a:off x="3464167" y="2800477"/>
            <a:ext cx="2817380" cy="2036445"/>
          </a:xfrm>
          <a:prstGeom prst="rect">
            <a:avLst/>
          </a:prstGeom>
          <a:noFill/>
          <a:ln w="38100">
            <a:solidFill>
              <a:srgbClr val="99FF66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МЕТОДИСТ-2018\портфолиога\139765505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J:\МЕТОДИСТ-2018\портфолиога\1397655197.jpg"/>
          <p:cNvPicPr>
            <a:picLocks noChangeAspect="1" noChangeArrowheads="1"/>
          </p:cNvPicPr>
          <p:nvPr/>
        </p:nvPicPr>
        <p:blipFill>
          <a:blip r:embed="rId3" cstate="print"/>
          <a:srcRect l="19792" t="5469" r="64583" b="86718"/>
          <a:stretch>
            <a:fillRect/>
          </a:stretch>
        </p:blipFill>
        <p:spPr bwMode="auto">
          <a:xfrm>
            <a:off x="1285860" y="571472"/>
            <a:ext cx="4786346" cy="157163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85794" y="539552"/>
            <a:ext cx="571504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Calibri" pitchFamily="34" charset="0"/>
              </a:rPr>
              <a:t>ІІ  бөлім</a:t>
            </a:r>
          </a:p>
          <a:p>
            <a:pPr algn="ctr"/>
            <a:r>
              <a:rPr lang="kk-KZ" sz="36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Calibri" pitchFamily="34" charset="0"/>
              </a:rPr>
              <a:t>Жұмыс материалдары</a:t>
            </a:r>
            <a:endParaRPr lang="ru-RU" sz="3600" b="1" i="1" dirty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Calibri" pitchFamily="34" charset="0"/>
            </a:endParaRPr>
          </a:p>
        </p:txBody>
      </p:sp>
      <p:pic>
        <p:nvPicPr>
          <p:cNvPr id="5122" name="Picture 2" descr="C:\Users\БС\Desktop\DCIM\103MEDIA\TOSH0012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 l="17114" t="18255" r="12717" b="15570"/>
          <a:stretch>
            <a:fillRect/>
          </a:stretch>
        </p:blipFill>
        <p:spPr bwMode="auto">
          <a:xfrm rot="5400000">
            <a:off x="2221218" y="2279131"/>
            <a:ext cx="2348523" cy="1661150"/>
          </a:xfrm>
          <a:prstGeom prst="rect">
            <a:avLst/>
          </a:prstGeom>
          <a:noFill/>
          <a:ln w="38100">
            <a:solidFill>
              <a:srgbClr val="99FF66"/>
            </a:solidFill>
          </a:ln>
        </p:spPr>
      </p:pic>
      <p:pic>
        <p:nvPicPr>
          <p:cNvPr id="5123" name="Picture 3" descr="C:\Users\БС\Desktop\DCIM\103MEDIA\TOSH0013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 l="17114" t="18255" r="11006" b="15570"/>
          <a:stretch>
            <a:fillRect/>
          </a:stretch>
        </p:blipFill>
        <p:spPr bwMode="auto">
          <a:xfrm rot="10800000">
            <a:off x="1916832" y="6300192"/>
            <a:ext cx="3034268" cy="2095090"/>
          </a:xfrm>
          <a:prstGeom prst="rect">
            <a:avLst/>
          </a:prstGeom>
          <a:noFill/>
          <a:ln w="38100">
            <a:solidFill>
              <a:srgbClr val="99FF66"/>
            </a:solidFill>
          </a:ln>
        </p:spPr>
      </p:pic>
      <p:pic>
        <p:nvPicPr>
          <p:cNvPr id="5124" name="Picture 4" descr="C:\Users\БС\Desktop\DCIM\103MEDIA\TOSH0014.JPG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 l="20537" t="22819" r="11006" b="13288"/>
          <a:stretch>
            <a:fillRect/>
          </a:stretch>
        </p:blipFill>
        <p:spPr bwMode="auto">
          <a:xfrm rot="10800000">
            <a:off x="2204865" y="4492790"/>
            <a:ext cx="2273397" cy="1591377"/>
          </a:xfrm>
          <a:prstGeom prst="rect">
            <a:avLst/>
          </a:prstGeom>
          <a:noFill/>
          <a:ln w="38100">
            <a:solidFill>
              <a:srgbClr val="99FF66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МЕТОДИСТ-2018\портфолиога\139765505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J:\МЕТОДИСТ-2018\портфолиога\1397655197.jpg"/>
          <p:cNvPicPr>
            <a:picLocks noChangeAspect="1" noChangeArrowheads="1"/>
          </p:cNvPicPr>
          <p:nvPr/>
        </p:nvPicPr>
        <p:blipFill>
          <a:blip r:embed="rId3" cstate="print"/>
          <a:srcRect l="19792" t="5469" r="64583" b="86718"/>
          <a:stretch>
            <a:fillRect/>
          </a:stretch>
        </p:blipFill>
        <p:spPr bwMode="auto">
          <a:xfrm>
            <a:off x="1285860" y="571472"/>
            <a:ext cx="4786346" cy="157163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85794" y="611560"/>
            <a:ext cx="571504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Calibri" pitchFamily="34" charset="0"/>
              </a:rPr>
              <a:t>ІІ  бөлім</a:t>
            </a:r>
          </a:p>
          <a:p>
            <a:pPr algn="ctr"/>
            <a:r>
              <a:rPr lang="kk-KZ" sz="36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Calibri" pitchFamily="34" charset="0"/>
              </a:rPr>
              <a:t>Жұмыс материалдары</a:t>
            </a:r>
            <a:endParaRPr lang="ru-RU" sz="3600" b="1" i="1" dirty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0108" y="1795626"/>
            <a:ext cx="51435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Баяндамалар</a:t>
            </a:r>
          </a:p>
        </p:txBody>
      </p:sp>
      <p:pic>
        <p:nvPicPr>
          <p:cNvPr id="6151" name="Picture 7" descr="F:\DCIM\103MEDIA\TOSH0027.JPG"/>
          <p:cNvPicPr>
            <a:picLocks noChangeAspect="1" noChangeArrowheads="1"/>
          </p:cNvPicPr>
          <p:nvPr/>
        </p:nvPicPr>
        <p:blipFill>
          <a:blip r:embed="rId4" cstate="print">
            <a:lum bright="10000" contrast="30000"/>
          </a:blip>
          <a:srcRect l="19499" t="8720" r="7060" b="18745"/>
          <a:stretch>
            <a:fillRect/>
          </a:stretch>
        </p:blipFill>
        <p:spPr bwMode="auto">
          <a:xfrm rot="16200000">
            <a:off x="3203977" y="4941040"/>
            <a:ext cx="340237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FF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2" name="Picture 8" descr="F:\DCIM\103MEDIA\TOSH0028.JPG"/>
          <p:cNvPicPr>
            <a:picLocks noChangeAspect="1" noChangeArrowheads="1"/>
          </p:cNvPicPr>
          <p:nvPr/>
        </p:nvPicPr>
        <p:blipFill>
          <a:blip r:embed="rId5" cstate="print">
            <a:lum bright="10000" contrast="40000"/>
          </a:blip>
          <a:srcRect l="12201" t="9401" r="12200" b="20600"/>
          <a:stretch>
            <a:fillRect/>
          </a:stretch>
        </p:blipFill>
        <p:spPr bwMode="auto">
          <a:xfrm rot="16200000">
            <a:off x="570283" y="3081434"/>
            <a:ext cx="3629203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FF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МЕТОДИСТ-2018\портфолиога\139765505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J:\МЕТОДИСТ-2018\портфолиога\1397655197.jpg"/>
          <p:cNvPicPr>
            <a:picLocks noChangeAspect="1" noChangeArrowheads="1"/>
          </p:cNvPicPr>
          <p:nvPr/>
        </p:nvPicPr>
        <p:blipFill>
          <a:blip r:embed="rId3" cstate="print"/>
          <a:srcRect l="19792" t="5469" r="64583" b="86718"/>
          <a:stretch>
            <a:fillRect/>
          </a:stretch>
        </p:blipFill>
        <p:spPr bwMode="auto">
          <a:xfrm>
            <a:off x="1285860" y="571472"/>
            <a:ext cx="4786346" cy="157163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85794" y="785786"/>
            <a:ext cx="571504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Calibri" pitchFamily="34" charset="0"/>
              </a:rPr>
              <a:t>ІІІ  бөлім</a:t>
            </a:r>
          </a:p>
          <a:p>
            <a:pPr algn="ctr"/>
            <a:r>
              <a:rPr lang="kk-KZ" sz="36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Calibri" pitchFamily="34" charset="0"/>
              </a:rPr>
              <a:t>Менің жетістіктерім</a:t>
            </a:r>
            <a:endParaRPr lang="ru-RU" sz="3600" b="1" i="1" dirty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Calibri" pitchFamily="34" charset="0"/>
            </a:endParaRPr>
          </a:p>
        </p:txBody>
      </p:sp>
      <p:pic>
        <p:nvPicPr>
          <p:cNvPr id="3075" name="Picture 3" descr="C:\Users\БС\Desktop\10-08-2019_09-17-24\IMG-20190809-WA0019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7497" t="5365" r="14725" b="8524"/>
          <a:stretch>
            <a:fillRect/>
          </a:stretch>
        </p:blipFill>
        <p:spPr bwMode="auto">
          <a:xfrm>
            <a:off x="1412776" y="5374375"/>
            <a:ext cx="1944216" cy="2870033"/>
          </a:xfrm>
          <a:prstGeom prst="rect">
            <a:avLst/>
          </a:prstGeom>
          <a:noFill/>
        </p:spPr>
      </p:pic>
      <p:pic>
        <p:nvPicPr>
          <p:cNvPr id="3076" name="Picture 4" descr="C:\Users\БС\Desktop\10-08-2019_09-17-24\IMG-20190809-WA0020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l="3793" t="5365" r="14725" b="8524"/>
          <a:stretch>
            <a:fillRect/>
          </a:stretch>
        </p:blipFill>
        <p:spPr bwMode="auto">
          <a:xfrm>
            <a:off x="1412776" y="2264471"/>
            <a:ext cx="1944216" cy="2739577"/>
          </a:xfrm>
          <a:prstGeom prst="rect">
            <a:avLst/>
          </a:prstGeom>
          <a:noFill/>
        </p:spPr>
      </p:pic>
      <p:pic>
        <p:nvPicPr>
          <p:cNvPr id="3078" name="Picture 6" descr="C:\Users\БС\Desktop\10-08-2019_09-17-24\IMG-20190809-WA0029.jpg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 l="7497" t="5365" r="7318" b="5746"/>
          <a:stretch>
            <a:fillRect/>
          </a:stretch>
        </p:blipFill>
        <p:spPr bwMode="auto">
          <a:xfrm>
            <a:off x="3789040" y="5364088"/>
            <a:ext cx="2018474" cy="2808312"/>
          </a:xfrm>
          <a:prstGeom prst="rect">
            <a:avLst/>
          </a:prstGeom>
          <a:noFill/>
        </p:spPr>
      </p:pic>
      <p:pic>
        <p:nvPicPr>
          <p:cNvPr id="3079" name="Picture 7" descr="C:\Users\БС\Desktop\10-08-2019_09-17-24\IMG-20190809-WA0030.jpg"/>
          <p:cNvPicPr>
            <a:picLocks noChangeAspect="1" noChangeArrowheads="1"/>
          </p:cNvPicPr>
          <p:nvPr/>
        </p:nvPicPr>
        <p:blipFill>
          <a:blip r:embed="rId7" cstate="print">
            <a:lum bright="10000"/>
          </a:blip>
          <a:srcRect l="7497" t="8143" r="11022" b="8524"/>
          <a:stretch>
            <a:fillRect/>
          </a:stretch>
        </p:blipFill>
        <p:spPr bwMode="auto">
          <a:xfrm>
            <a:off x="3789040" y="2254652"/>
            <a:ext cx="2016224" cy="274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МЕТОДИСТ-2018\портфолиога\139765505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J:\МЕТОДИСТ-2018\портфолиога\1397655197.jpg"/>
          <p:cNvPicPr>
            <a:picLocks noChangeAspect="1" noChangeArrowheads="1"/>
          </p:cNvPicPr>
          <p:nvPr/>
        </p:nvPicPr>
        <p:blipFill>
          <a:blip r:embed="rId3" cstate="print"/>
          <a:srcRect l="19792" t="5469" r="64583" b="86718"/>
          <a:stretch>
            <a:fillRect/>
          </a:stretch>
        </p:blipFill>
        <p:spPr bwMode="auto">
          <a:xfrm>
            <a:off x="1285860" y="571472"/>
            <a:ext cx="4786346" cy="157163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85794" y="785786"/>
            <a:ext cx="571504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Calibri" pitchFamily="34" charset="0"/>
              </a:rPr>
              <a:t>ІІІ  бөлім</a:t>
            </a:r>
          </a:p>
          <a:p>
            <a:pPr algn="ctr"/>
            <a:r>
              <a:rPr lang="kk-KZ" sz="36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Calibri" pitchFamily="34" charset="0"/>
              </a:rPr>
              <a:t>Менің жетістіктерім</a:t>
            </a:r>
            <a:endParaRPr lang="ru-RU" sz="3600" b="1" i="1" dirty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Calibri" pitchFamily="34" charset="0"/>
            </a:endParaRPr>
          </a:p>
        </p:txBody>
      </p:sp>
      <p:pic>
        <p:nvPicPr>
          <p:cNvPr id="3074" name="Picture 2" descr="C:\Users\БС\Desktop\10-08-2019_09-17-24\IMG-20190809-WA0017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5556" t="11111" r="7572" b="7407"/>
          <a:stretch>
            <a:fillRect/>
          </a:stretch>
        </p:blipFill>
        <p:spPr bwMode="auto">
          <a:xfrm>
            <a:off x="3717032" y="2123728"/>
            <a:ext cx="2456719" cy="1728192"/>
          </a:xfrm>
          <a:prstGeom prst="rect">
            <a:avLst/>
          </a:prstGeom>
          <a:noFill/>
        </p:spPr>
      </p:pic>
      <p:pic>
        <p:nvPicPr>
          <p:cNvPr id="3077" name="Picture 5" descr="C:\Users\БС\Desktop\10-08-2019_09-17-24\IMG-20190809-WA0022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l="6317" t="11111" r="4794" b="3704"/>
          <a:stretch>
            <a:fillRect/>
          </a:stretch>
        </p:blipFill>
        <p:spPr bwMode="auto">
          <a:xfrm>
            <a:off x="2420888" y="4128701"/>
            <a:ext cx="2520280" cy="1811451"/>
          </a:xfrm>
          <a:prstGeom prst="rect">
            <a:avLst/>
          </a:prstGeom>
          <a:noFill/>
        </p:spPr>
      </p:pic>
      <p:pic>
        <p:nvPicPr>
          <p:cNvPr id="3080" name="Picture 8" descr="C:\Users\БС\Desktop\10-08-2019_09-17-24\IMG-20190809-WA0032.jpg"/>
          <p:cNvPicPr>
            <a:picLocks noChangeAspect="1" noChangeArrowheads="1"/>
          </p:cNvPicPr>
          <p:nvPr/>
        </p:nvPicPr>
        <p:blipFill>
          <a:blip r:embed="rId6" cstate="print"/>
          <a:srcRect l="6008" t="7407" r="7572" b="11111"/>
          <a:stretch>
            <a:fillRect/>
          </a:stretch>
        </p:blipFill>
        <p:spPr bwMode="auto">
          <a:xfrm>
            <a:off x="1052736" y="6246186"/>
            <a:ext cx="2520280" cy="1782198"/>
          </a:xfrm>
          <a:prstGeom prst="rect">
            <a:avLst/>
          </a:prstGeom>
          <a:noFill/>
        </p:spPr>
      </p:pic>
      <p:pic>
        <p:nvPicPr>
          <p:cNvPr id="3081" name="Picture 9" descr="C:\Users\БС\Desktop\10-08-2019_09-17-24\IMG-20190809-WA0042.jpg"/>
          <p:cNvPicPr>
            <a:picLocks noChangeAspect="1" noChangeArrowheads="1"/>
          </p:cNvPicPr>
          <p:nvPr/>
        </p:nvPicPr>
        <p:blipFill>
          <a:blip r:embed="rId7" cstate="print">
            <a:lum bright="10000"/>
          </a:blip>
          <a:srcRect l="5983" t="11111" r="6016" b="7407"/>
          <a:stretch>
            <a:fillRect/>
          </a:stretch>
        </p:blipFill>
        <p:spPr bwMode="auto">
          <a:xfrm>
            <a:off x="3645024" y="6228184"/>
            <a:ext cx="2592289" cy="1800200"/>
          </a:xfrm>
          <a:prstGeom prst="rect">
            <a:avLst/>
          </a:prstGeom>
          <a:noFill/>
        </p:spPr>
      </p:pic>
      <p:pic>
        <p:nvPicPr>
          <p:cNvPr id="3082" name="Picture 10" descr="C:\Users\БС\Desktop\10-08-2019_09-17-24\IMG-20190809-WA0043.jpg"/>
          <p:cNvPicPr>
            <a:picLocks noChangeAspect="1" noChangeArrowheads="1"/>
          </p:cNvPicPr>
          <p:nvPr/>
        </p:nvPicPr>
        <p:blipFill>
          <a:blip r:embed="rId8" cstate="print">
            <a:lum bright="10000"/>
          </a:blip>
          <a:srcRect l="5556" t="11111" r="5556" b="7407"/>
          <a:stretch>
            <a:fillRect/>
          </a:stretch>
        </p:blipFill>
        <p:spPr bwMode="auto">
          <a:xfrm>
            <a:off x="1052736" y="2119227"/>
            <a:ext cx="2520280" cy="1732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МЕТОДИСТ-2018\портфолиога\139765505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J:\МЕТОДИСТ-2018\портфолиога\1397655197.jpg"/>
          <p:cNvPicPr>
            <a:picLocks noChangeAspect="1" noChangeArrowheads="1"/>
          </p:cNvPicPr>
          <p:nvPr/>
        </p:nvPicPr>
        <p:blipFill>
          <a:blip r:embed="rId3" cstate="print"/>
          <a:srcRect l="19792" t="5469" r="64583" b="86718"/>
          <a:stretch>
            <a:fillRect/>
          </a:stretch>
        </p:blipFill>
        <p:spPr bwMode="auto">
          <a:xfrm>
            <a:off x="1285860" y="571472"/>
            <a:ext cx="4786346" cy="1571636"/>
          </a:xfrm>
          <a:prstGeom prst="rect">
            <a:avLst/>
          </a:prstGeom>
          <a:noFill/>
        </p:spPr>
      </p:pic>
      <p:pic>
        <p:nvPicPr>
          <p:cNvPr id="7170" name="Picture 2" descr="C:\Users\БС\Desktop\DCIM\100NIKON\DSCN3365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 t="32910" b="23602"/>
          <a:stretch>
            <a:fillRect/>
          </a:stretch>
        </p:blipFill>
        <p:spPr bwMode="auto">
          <a:xfrm>
            <a:off x="1628800" y="1574247"/>
            <a:ext cx="4176464" cy="2421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FF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БС\Desktop\DCIM\100NIKON\DSCN3367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t="21482" b="12106"/>
          <a:stretch>
            <a:fillRect/>
          </a:stretch>
        </p:blipFill>
        <p:spPr bwMode="auto">
          <a:xfrm>
            <a:off x="1628800" y="4291960"/>
            <a:ext cx="4176464" cy="208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FF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C:\Users\БС\Desktop\DCIM\100NIKON\DSCN3371.JPG"/>
          <p:cNvPicPr>
            <a:picLocks noChangeAspect="1" noChangeArrowheads="1"/>
          </p:cNvPicPr>
          <p:nvPr/>
        </p:nvPicPr>
        <p:blipFill>
          <a:blip r:embed="rId6" cstate="print"/>
          <a:srcRect l="4345" t="19554" b="21785"/>
          <a:stretch>
            <a:fillRect/>
          </a:stretch>
        </p:blipFill>
        <p:spPr bwMode="auto">
          <a:xfrm>
            <a:off x="1628800" y="6660232"/>
            <a:ext cx="4227050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FF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124744" y="467544"/>
            <a:ext cx="51435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8-наурыз  Халықаралық  әйелдер  күніне орай  қазақ  тілі  курсы  тыңдаушылары  арасында  өткен   “Сен сұлу”  байқауы</a:t>
            </a:r>
            <a:endParaRPr lang="kk-KZ" sz="20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МЕТОДИСТ-2018\портфолиога\139765505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J:\МЕТОДИСТ-2018\портфолиога\1397655197.jpg"/>
          <p:cNvPicPr>
            <a:picLocks noChangeAspect="1" noChangeArrowheads="1"/>
          </p:cNvPicPr>
          <p:nvPr/>
        </p:nvPicPr>
        <p:blipFill>
          <a:blip r:embed="rId3" cstate="print"/>
          <a:srcRect l="19792" t="5469" r="64583" b="86718"/>
          <a:stretch>
            <a:fillRect/>
          </a:stretch>
        </p:blipFill>
        <p:spPr bwMode="auto">
          <a:xfrm>
            <a:off x="1285860" y="571472"/>
            <a:ext cx="4786346" cy="157163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52736" y="4211960"/>
            <a:ext cx="51435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Қазақ тілі курсы тыңдаушыларына сертификат табыстау рәсімі</a:t>
            </a:r>
            <a:endParaRPr lang="kk-KZ" sz="20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 Antiqua" pitchFamily="18" charset="0"/>
            </a:endParaRPr>
          </a:p>
        </p:txBody>
      </p:sp>
      <p:pic>
        <p:nvPicPr>
          <p:cNvPr id="8194" name="Picture 2" descr="IMG-20180609-WA0017"/>
          <p:cNvPicPr>
            <a:picLocks noChangeAspect="1" noChangeArrowheads="1"/>
          </p:cNvPicPr>
          <p:nvPr/>
        </p:nvPicPr>
        <p:blipFill>
          <a:blip r:embed="rId4" cstate="print"/>
          <a:srcRect l="2707" t="4247"/>
          <a:stretch>
            <a:fillRect/>
          </a:stretch>
        </p:blipFill>
        <p:spPr bwMode="auto">
          <a:xfrm>
            <a:off x="1412776" y="899592"/>
            <a:ext cx="4464496" cy="3216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FF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IMG-20180609-WA0009 - коп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40769" y="5076056"/>
            <a:ext cx="4536503" cy="3391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FF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МЕТОДИСТ-2018\портфолиога\139765505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J:\МЕТОДИСТ-2018\портфолиога\1397655197.jpg"/>
          <p:cNvPicPr>
            <a:picLocks noChangeAspect="1" noChangeArrowheads="1"/>
          </p:cNvPicPr>
          <p:nvPr/>
        </p:nvPicPr>
        <p:blipFill>
          <a:blip r:embed="rId3" cstate="print"/>
          <a:srcRect l="19792" t="5469" r="64583" b="86718"/>
          <a:stretch>
            <a:fillRect/>
          </a:stretch>
        </p:blipFill>
        <p:spPr bwMode="auto">
          <a:xfrm>
            <a:off x="1285860" y="571472"/>
            <a:ext cx="4786346" cy="1571636"/>
          </a:xfrm>
          <a:prstGeom prst="rect">
            <a:avLst/>
          </a:prstGeom>
          <a:noFill/>
        </p:spPr>
      </p:pic>
      <p:pic>
        <p:nvPicPr>
          <p:cNvPr id="6146" name="Picture 2" descr="C:\Users\БС\Desktop\DCIM\102NIKON\DSCN0062.JPG"/>
          <p:cNvPicPr>
            <a:picLocks noChangeAspect="1" noChangeArrowheads="1"/>
          </p:cNvPicPr>
          <p:nvPr/>
        </p:nvPicPr>
        <p:blipFill>
          <a:blip r:embed="rId4" cstate="print"/>
          <a:srcRect l="7680" r="7835" b="13349"/>
          <a:stretch>
            <a:fillRect/>
          </a:stretch>
        </p:blipFill>
        <p:spPr bwMode="auto">
          <a:xfrm>
            <a:off x="1556792" y="5076056"/>
            <a:ext cx="4212469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FF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БС\Desktop\DCIM\102NIKON\DSCN0068.JPG"/>
          <p:cNvPicPr>
            <a:picLocks noChangeAspect="1" noChangeArrowheads="1"/>
          </p:cNvPicPr>
          <p:nvPr/>
        </p:nvPicPr>
        <p:blipFill>
          <a:blip r:embed="rId5" cstate="print"/>
          <a:srcRect l="11521" t="5120" r="19356" b="16121"/>
          <a:stretch>
            <a:fillRect/>
          </a:stretch>
        </p:blipFill>
        <p:spPr bwMode="auto">
          <a:xfrm>
            <a:off x="1700808" y="755576"/>
            <a:ext cx="3960440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FF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052736" y="4211960"/>
            <a:ext cx="51435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Қазақ тілі курсы тыңдаушыларына сертификат табыстау рәсімі</a:t>
            </a:r>
            <a:endParaRPr lang="kk-KZ" sz="20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МЕТОДИСТ-2018\портфолиога\139765505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J:\МЕТОДИСТ-2018\портфолиога\1397655197.jpg"/>
          <p:cNvPicPr>
            <a:picLocks noChangeAspect="1" noChangeArrowheads="1"/>
          </p:cNvPicPr>
          <p:nvPr/>
        </p:nvPicPr>
        <p:blipFill>
          <a:blip r:embed="rId3" cstate="print"/>
          <a:srcRect l="19792" t="5469" r="64583" b="86718"/>
          <a:stretch>
            <a:fillRect/>
          </a:stretch>
        </p:blipFill>
        <p:spPr bwMode="auto">
          <a:xfrm>
            <a:off x="1285860" y="571472"/>
            <a:ext cx="4786346" cy="157163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14422" y="642910"/>
            <a:ext cx="47149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Оқытушы портфолиосының</a:t>
            </a:r>
          </a:p>
          <a:p>
            <a:pPr algn="ctr"/>
            <a:r>
              <a:rPr lang="kk-KZ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 құрылымы</a:t>
            </a:r>
            <a:endParaRPr lang="ru-RU" sz="36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 Antiqua" pitchFamily="18" charset="0"/>
            </a:endParaRPr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1285860" y="2643174"/>
            <a:ext cx="4714908" cy="1500198"/>
          </a:xfrm>
          <a:prstGeom prst="rightArrowCallout">
            <a:avLst>
              <a:gd name="adj1" fmla="val 48403"/>
              <a:gd name="adj2" fmla="val 38502"/>
              <a:gd name="adj3" fmla="val 16899"/>
              <a:gd name="adj4" fmla="val 87808"/>
            </a:avLst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Calibri" pitchFamily="34" charset="0"/>
              </a:rPr>
              <a:t>І   бөлім</a:t>
            </a:r>
          </a:p>
          <a:p>
            <a:pPr algn="ctr"/>
            <a:r>
              <a:rPr lang="kk-KZ" sz="36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Calibri" pitchFamily="34" charset="0"/>
              </a:rPr>
              <a:t>Автопортрет</a:t>
            </a:r>
            <a:endParaRPr lang="ru-RU" sz="3600" b="1" i="1" dirty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Calibri" pitchFamily="34" charset="0"/>
            </a:endParaRPr>
          </a:p>
        </p:txBody>
      </p:sp>
      <p:sp>
        <p:nvSpPr>
          <p:cNvPr id="11" name="Выноска со стрелкой вправо 10"/>
          <p:cNvSpPr/>
          <p:nvPr/>
        </p:nvSpPr>
        <p:spPr>
          <a:xfrm>
            <a:off x="1285860" y="4643438"/>
            <a:ext cx="4714908" cy="1500198"/>
          </a:xfrm>
          <a:prstGeom prst="rightArrowCallout">
            <a:avLst>
              <a:gd name="adj1" fmla="val 48403"/>
              <a:gd name="adj2" fmla="val 38502"/>
              <a:gd name="adj3" fmla="val 16899"/>
              <a:gd name="adj4" fmla="val 87808"/>
            </a:avLst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Calibri" pitchFamily="34" charset="0"/>
              </a:rPr>
              <a:t>ІІ   бөлім</a:t>
            </a:r>
          </a:p>
          <a:p>
            <a:pPr algn="ctr"/>
            <a:r>
              <a:rPr lang="kk-KZ" sz="36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Calibri" pitchFamily="34" charset="0"/>
              </a:rPr>
              <a:t>Жұмыс материалдары</a:t>
            </a:r>
            <a:endParaRPr lang="ru-RU" sz="3600" b="1" i="1" dirty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Calibri" pitchFamily="34" charset="0"/>
            </a:endParaRPr>
          </a:p>
        </p:txBody>
      </p:sp>
      <p:sp>
        <p:nvSpPr>
          <p:cNvPr id="12" name="Выноска со стрелкой вправо 11"/>
          <p:cNvSpPr/>
          <p:nvPr/>
        </p:nvSpPr>
        <p:spPr>
          <a:xfrm>
            <a:off x="1357298" y="6643702"/>
            <a:ext cx="4714908" cy="1500198"/>
          </a:xfrm>
          <a:prstGeom prst="rightArrowCallout">
            <a:avLst>
              <a:gd name="adj1" fmla="val 48403"/>
              <a:gd name="adj2" fmla="val 38502"/>
              <a:gd name="adj3" fmla="val 16899"/>
              <a:gd name="adj4" fmla="val 87808"/>
            </a:avLst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Calibri" pitchFamily="34" charset="0"/>
              </a:rPr>
              <a:t>ІІІ   бөлім</a:t>
            </a:r>
          </a:p>
          <a:p>
            <a:pPr algn="ctr"/>
            <a:r>
              <a:rPr lang="kk-KZ" sz="36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Calibri" pitchFamily="34" charset="0"/>
              </a:rPr>
              <a:t>Менің жетістіктерім</a:t>
            </a:r>
            <a:endParaRPr lang="ru-RU" sz="3600" b="1" i="1" dirty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МЕТОДИСТ-2018\портфолиога\139765505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12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J:\МЕТОДИСТ-2018\портфолиога\1397655197.jpg"/>
          <p:cNvPicPr>
            <a:picLocks noChangeAspect="1" noChangeArrowheads="1"/>
          </p:cNvPicPr>
          <p:nvPr/>
        </p:nvPicPr>
        <p:blipFill>
          <a:blip r:embed="rId3" cstate="print"/>
          <a:srcRect l="19792" t="5469" r="64583" b="86718"/>
          <a:stretch>
            <a:fillRect/>
          </a:stretch>
        </p:blipFill>
        <p:spPr bwMode="auto">
          <a:xfrm>
            <a:off x="1285860" y="571472"/>
            <a:ext cx="4786346" cy="157163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80728" y="3936122"/>
            <a:ext cx="51435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Қазақ әліпбиін латын қарпіне көшіру бойынша құрылған АТТ құрамында</a:t>
            </a:r>
            <a:endParaRPr lang="kk-KZ" sz="20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 Antiqua" pitchFamily="18" charset="0"/>
            </a:endParaRPr>
          </a:p>
        </p:txBody>
      </p:sp>
      <p:pic>
        <p:nvPicPr>
          <p:cNvPr id="9218" name="Picture 2" descr="G:\конкурска жазирага\ФОТКИ\DSCN2804.jpg"/>
          <p:cNvPicPr>
            <a:picLocks noChangeAspect="1" noChangeArrowheads="1"/>
          </p:cNvPicPr>
          <p:nvPr/>
        </p:nvPicPr>
        <p:blipFill>
          <a:blip r:embed="rId4" cstate="print"/>
          <a:srcRect l="13594" t="12084" r="4842" b="15415"/>
          <a:stretch>
            <a:fillRect/>
          </a:stretch>
        </p:blipFill>
        <p:spPr bwMode="auto">
          <a:xfrm>
            <a:off x="1340768" y="4980045"/>
            <a:ext cx="4464496" cy="2976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FF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G:\конкурска жазирага\ФОТКИ\DSCN2803.jpg"/>
          <p:cNvPicPr>
            <a:picLocks noChangeAspect="1" noChangeArrowheads="1"/>
          </p:cNvPicPr>
          <p:nvPr/>
        </p:nvPicPr>
        <p:blipFill>
          <a:blip r:embed="rId5" cstate="print"/>
          <a:srcRect l="16615" t="10070" r="7863" b="25485"/>
          <a:stretch>
            <a:fillRect/>
          </a:stretch>
        </p:blipFill>
        <p:spPr bwMode="auto">
          <a:xfrm>
            <a:off x="1484784" y="899592"/>
            <a:ext cx="4248472" cy="2719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FF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МЕТОДИСТ-2018\портфолиога\139765505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12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J:\МЕТОДИСТ-2018\портфолиога\1397655197.jpg"/>
          <p:cNvPicPr>
            <a:picLocks noChangeAspect="1" noChangeArrowheads="1"/>
          </p:cNvPicPr>
          <p:nvPr/>
        </p:nvPicPr>
        <p:blipFill>
          <a:blip r:embed="rId3" cstate="print"/>
          <a:srcRect l="19792" t="5469" r="64583" b="86718"/>
          <a:stretch>
            <a:fillRect/>
          </a:stretch>
        </p:blipFill>
        <p:spPr bwMode="auto">
          <a:xfrm>
            <a:off x="1285860" y="571472"/>
            <a:ext cx="4786346" cy="1571636"/>
          </a:xfrm>
          <a:prstGeom prst="rect">
            <a:avLst/>
          </a:prstGeom>
          <a:noFill/>
        </p:spPr>
      </p:pic>
      <p:pic>
        <p:nvPicPr>
          <p:cNvPr id="9221" name="Picture 5" descr="G:\конкурска жазирага\ФОТКИ\DSCN2930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7576" t="20900"/>
          <a:stretch>
            <a:fillRect/>
          </a:stretch>
        </p:blipFill>
        <p:spPr bwMode="auto">
          <a:xfrm>
            <a:off x="1614274" y="5868144"/>
            <a:ext cx="4190990" cy="2690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FF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2" name="Picture 6" descr="G:\конкурска жазирага\ФОТКИ\DSCN2932.jpg"/>
          <p:cNvPicPr>
            <a:picLocks noChangeAspect="1" noChangeArrowheads="1"/>
          </p:cNvPicPr>
          <p:nvPr/>
        </p:nvPicPr>
        <p:blipFill>
          <a:blip r:embed="rId5" cstate="print"/>
          <a:srcRect r="7973" b="20409"/>
          <a:stretch>
            <a:fillRect/>
          </a:stretch>
        </p:blipFill>
        <p:spPr bwMode="auto">
          <a:xfrm>
            <a:off x="1772816" y="467544"/>
            <a:ext cx="3888432" cy="2522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FF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4" name="Picture 8" descr="G:\конкурска жазирага\ФОТКИ\DSCN2936.jpg"/>
          <p:cNvPicPr>
            <a:picLocks noChangeAspect="1" noChangeArrowheads="1"/>
          </p:cNvPicPr>
          <p:nvPr/>
        </p:nvPicPr>
        <p:blipFill>
          <a:blip r:embed="rId6" cstate="print"/>
          <a:srcRect l="10345" t="11494" b="19540"/>
          <a:stretch>
            <a:fillRect/>
          </a:stretch>
        </p:blipFill>
        <p:spPr bwMode="auto">
          <a:xfrm>
            <a:off x="1686406" y="3203848"/>
            <a:ext cx="4118858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FF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МЕТОДИСТ-2018\портфолиога\139765505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12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J:\МЕТОДИСТ-2018\портфолиога\1397655197.jpg"/>
          <p:cNvPicPr>
            <a:picLocks noChangeAspect="1" noChangeArrowheads="1"/>
          </p:cNvPicPr>
          <p:nvPr/>
        </p:nvPicPr>
        <p:blipFill>
          <a:blip r:embed="rId3" cstate="print"/>
          <a:srcRect l="19792" t="5469" r="64583" b="86718"/>
          <a:stretch>
            <a:fillRect/>
          </a:stretch>
        </p:blipFill>
        <p:spPr bwMode="auto">
          <a:xfrm>
            <a:off x="1285860" y="571472"/>
            <a:ext cx="4786346" cy="1571636"/>
          </a:xfrm>
          <a:prstGeom prst="rect">
            <a:avLst/>
          </a:prstGeom>
          <a:noFill/>
        </p:spPr>
      </p:pic>
      <p:pic>
        <p:nvPicPr>
          <p:cNvPr id="10246" name="Picture 6" descr="G:\конкурска жазирага\ФОТКИ\SAM_6878.JPG"/>
          <p:cNvPicPr>
            <a:picLocks noChangeAspect="1" noChangeArrowheads="1"/>
          </p:cNvPicPr>
          <p:nvPr/>
        </p:nvPicPr>
        <p:blipFill>
          <a:blip r:embed="rId4" cstate="print">
            <a:lum bright="40000" contrast="30000"/>
          </a:blip>
          <a:srcRect l="9814" b="15476"/>
          <a:stretch>
            <a:fillRect/>
          </a:stretch>
        </p:blipFill>
        <p:spPr bwMode="auto">
          <a:xfrm>
            <a:off x="1268760" y="467544"/>
            <a:ext cx="4609897" cy="2880320"/>
          </a:xfrm>
          <a:prstGeom prst="rect">
            <a:avLst/>
          </a:prstGeom>
          <a:noFill/>
        </p:spPr>
      </p:pic>
      <p:pic>
        <p:nvPicPr>
          <p:cNvPr id="14" name="Picture 3" descr="G:\конкурска жазирага\ФОТКИ\SAM_6708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b="21767"/>
          <a:stretch>
            <a:fillRect/>
          </a:stretch>
        </p:blipFill>
        <p:spPr bwMode="auto">
          <a:xfrm>
            <a:off x="1268760" y="6156176"/>
            <a:ext cx="4694169" cy="2448272"/>
          </a:xfrm>
          <a:prstGeom prst="rect">
            <a:avLst/>
          </a:prstGeom>
          <a:noFill/>
        </p:spPr>
      </p:pic>
      <p:pic>
        <p:nvPicPr>
          <p:cNvPr id="15" name="Picture 2" descr="G:\конкурска жазирага\ФОТКИ\SAM_6967.JPG"/>
          <p:cNvPicPr>
            <a:picLocks noChangeAspect="1" noChangeArrowheads="1"/>
          </p:cNvPicPr>
          <p:nvPr/>
        </p:nvPicPr>
        <p:blipFill>
          <a:blip r:embed="rId6" cstate="print"/>
          <a:srcRect r="9098" b="25911"/>
          <a:stretch>
            <a:fillRect/>
          </a:stretch>
        </p:blipFill>
        <p:spPr bwMode="auto">
          <a:xfrm>
            <a:off x="1268760" y="3491880"/>
            <a:ext cx="4690664" cy="2548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МЕТОДИСТ-2018\портфолиога\139765505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12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J:\МЕТОДИСТ-2018\портфолиога\1397655197.jpg"/>
          <p:cNvPicPr>
            <a:picLocks noChangeAspect="1" noChangeArrowheads="1"/>
          </p:cNvPicPr>
          <p:nvPr/>
        </p:nvPicPr>
        <p:blipFill>
          <a:blip r:embed="rId3" cstate="print"/>
          <a:srcRect l="19792" t="5469" r="64583" b="86718"/>
          <a:stretch>
            <a:fillRect/>
          </a:stretch>
        </p:blipFill>
        <p:spPr bwMode="auto">
          <a:xfrm>
            <a:off x="1285860" y="571472"/>
            <a:ext cx="4786346" cy="1571636"/>
          </a:xfrm>
          <a:prstGeom prst="rect">
            <a:avLst/>
          </a:prstGeom>
          <a:noFill/>
        </p:spPr>
      </p:pic>
      <p:pic>
        <p:nvPicPr>
          <p:cNvPr id="10244" name="Picture 4" descr="G:\конкурска жазирага\ФОТКИ\SAM_6720.JPG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 l="5497" t="14431" r="1045" b="17538"/>
          <a:stretch>
            <a:fillRect/>
          </a:stretch>
        </p:blipFill>
        <p:spPr bwMode="auto">
          <a:xfrm>
            <a:off x="1124744" y="539552"/>
            <a:ext cx="4896544" cy="2376264"/>
          </a:xfrm>
          <a:prstGeom prst="rect">
            <a:avLst/>
          </a:prstGeom>
          <a:noFill/>
        </p:spPr>
      </p:pic>
      <p:pic>
        <p:nvPicPr>
          <p:cNvPr id="10245" name="Picture 5" descr="G:\конкурска жазирага\ФОТКИ\SAM_6729.JP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 l="2942" r="2226" b="23722"/>
          <a:stretch>
            <a:fillRect/>
          </a:stretch>
        </p:blipFill>
        <p:spPr bwMode="auto">
          <a:xfrm>
            <a:off x="1124744" y="3059832"/>
            <a:ext cx="4968552" cy="2664296"/>
          </a:xfrm>
          <a:prstGeom prst="rect">
            <a:avLst/>
          </a:prstGeom>
          <a:noFill/>
        </p:spPr>
      </p:pic>
      <p:pic>
        <p:nvPicPr>
          <p:cNvPr id="10" name="Picture 7" descr="C:\Users\БС\Desktop\IMG-20190702-WA0086.jpg"/>
          <p:cNvPicPr>
            <a:picLocks noChangeAspect="1" noChangeArrowheads="1"/>
          </p:cNvPicPr>
          <p:nvPr/>
        </p:nvPicPr>
        <p:blipFill>
          <a:blip r:embed="rId6" cstate="print"/>
          <a:srcRect l="15029" t="5067"/>
          <a:stretch>
            <a:fillRect/>
          </a:stretch>
        </p:blipFill>
        <p:spPr bwMode="auto">
          <a:xfrm>
            <a:off x="1124744" y="5833992"/>
            <a:ext cx="4968552" cy="2698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МЕТОДИСТ-2018\портфолиога\139765505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12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J:\МЕТОДИСТ-2018\портфолиога\1397655197.jpg"/>
          <p:cNvPicPr>
            <a:picLocks noChangeAspect="1" noChangeArrowheads="1"/>
          </p:cNvPicPr>
          <p:nvPr/>
        </p:nvPicPr>
        <p:blipFill>
          <a:blip r:embed="rId3" cstate="print"/>
          <a:srcRect l="19792" t="5469" r="64583" b="86718"/>
          <a:stretch>
            <a:fillRect/>
          </a:stretch>
        </p:blipFill>
        <p:spPr bwMode="auto">
          <a:xfrm>
            <a:off x="1285860" y="571472"/>
            <a:ext cx="4786346" cy="1571636"/>
          </a:xfrm>
          <a:prstGeom prst="rect">
            <a:avLst/>
          </a:prstGeom>
          <a:noFill/>
        </p:spPr>
      </p:pic>
      <p:pic>
        <p:nvPicPr>
          <p:cNvPr id="11272" name="Picture 8" descr="G:\конкурска жазирага\ис шаралар\акция мен казакша сойлеимин я\фото акция\20181130_121733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 t="27029" b="3227"/>
          <a:stretch>
            <a:fillRect/>
          </a:stretch>
        </p:blipFill>
        <p:spPr bwMode="auto">
          <a:xfrm>
            <a:off x="1268760" y="467544"/>
            <a:ext cx="4680520" cy="2448272"/>
          </a:xfrm>
          <a:prstGeom prst="rect">
            <a:avLst/>
          </a:prstGeom>
          <a:noFill/>
        </p:spPr>
      </p:pic>
      <p:pic>
        <p:nvPicPr>
          <p:cNvPr id="11273" name="Picture 9" descr="G:\конкурска жазирага\ис шаралар\акция мен казакша сойлеимин я\фото акция\20181130_122838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r="6369" b="21019"/>
          <a:stretch>
            <a:fillRect/>
          </a:stretch>
        </p:blipFill>
        <p:spPr bwMode="auto">
          <a:xfrm>
            <a:off x="1340768" y="3096571"/>
            <a:ext cx="4608512" cy="2915589"/>
          </a:xfrm>
          <a:prstGeom prst="rect">
            <a:avLst/>
          </a:prstGeom>
          <a:noFill/>
        </p:spPr>
      </p:pic>
      <p:pic>
        <p:nvPicPr>
          <p:cNvPr id="11274" name="Picture 10" descr="G:\конкурска жазирага\ис шаралар\акция мен казакша сойлеимин я\фото акция\акция.jpg"/>
          <p:cNvPicPr>
            <a:picLocks noChangeAspect="1" noChangeArrowheads="1"/>
          </p:cNvPicPr>
          <p:nvPr/>
        </p:nvPicPr>
        <p:blipFill>
          <a:blip r:embed="rId6" cstate="print"/>
          <a:srcRect t="14471" b="5836"/>
          <a:stretch>
            <a:fillRect/>
          </a:stretch>
        </p:blipFill>
        <p:spPr bwMode="auto">
          <a:xfrm>
            <a:off x="1268760" y="6156176"/>
            <a:ext cx="4608512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МЕТОДИСТ-2018\портфолиога\139765505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12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J:\МЕТОДИСТ-2018\портфолиога\1397655197.jpg"/>
          <p:cNvPicPr>
            <a:picLocks noChangeAspect="1" noChangeArrowheads="1"/>
          </p:cNvPicPr>
          <p:nvPr/>
        </p:nvPicPr>
        <p:blipFill>
          <a:blip r:embed="rId3" cstate="print"/>
          <a:srcRect l="19792" t="5469" r="64583" b="86718"/>
          <a:stretch>
            <a:fillRect/>
          </a:stretch>
        </p:blipFill>
        <p:spPr bwMode="auto">
          <a:xfrm>
            <a:off x="1285860" y="571472"/>
            <a:ext cx="4786346" cy="1571636"/>
          </a:xfrm>
          <a:prstGeom prst="rect">
            <a:avLst/>
          </a:prstGeom>
          <a:noFill/>
        </p:spPr>
      </p:pic>
      <p:pic>
        <p:nvPicPr>
          <p:cNvPr id="16" name="Picture 3" descr="F:\123456\SAM_5969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17162" r="31268"/>
          <a:stretch>
            <a:fillRect/>
          </a:stretch>
        </p:blipFill>
        <p:spPr bwMode="auto">
          <a:xfrm>
            <a:off x="1124744" y="755576"/>
            <a:ext cx="2241376" cy="2664296"/>
          </a:xfrm>
          <a:prstGeom prst="round2Same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17" name="Picture 5" descr="F:\123456\SAM_5982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r="21987"/>
          <a:stretch>
            <a:fillRect/>
          </a:stretch>
        </p:blipFill>
        <p:spPr bwMode="auto">
          <a:xfrm>
            <a:off x="3501008" y="755576"/>
            <a:ext cx="2673424" cy="2685889"/>
          </a:xfrm>
          <a:prstGeom prst="round2Diag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18" name="Picture 6" descr="F:\123456\SAM_5977.JPG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1268760" y="4644008"/>
            <a:ext cx="4752528" cy="3594903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24" name="Прямоугольник 23"/>
          <p:cNvSpPr/>
          <p:nvPr/>
        </p:nvSpPr>
        <p:spPr>
          <a:xfrm>
            <a:off x="980728" y="3707904"/>
            <a:ext cx="53285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“Өнер  сыры - өрнекте”  белгілі  ою шебері   Ш.Байділдинмен  кездесу  кеші</a:t>
            </a:r>
            <a:endParaRPr lang="kk-KZ" sz="20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МЕТОДИСТ-2018\портфолиога\139765505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J:\МЕТОДИСТ-2018\портфолиога\1397655197.jpg"/>
          <p:cNvPicPr>
            <a:picLocks noChangeAspect="1" noChangeArrowheads="1"/>
          </p:cNvPicPr>
          <p:nvPr/>
        </p:nvPicPr>
        <p:blipFill>
          <a:blip r:embed="rId3" cstate="print"/>
          <a:srcRect l="19792" t="5469" r="64583" b="86718"/>
          <a:stretch>
            <a:fillRect/>
          </a:stretch>
        </p:blipFill>
        <p:spPr bwMode="auto">
          <a:xfrm>
            <a:off x="1285860" y="571472"/>
            <a:ext cx="4786346" cy="1571636"/>
          </a:xfrm>
          <a:prstGeom prst="rect">
            <a:avLst/>
          </a:prstGeom>
          <a:noFill/>
        </p:spPr>
      </p:pic>
      <p:pic>
        <p:nvPicPr>
          <p:cNvPr id="10" name="Рисунок 4" descr="C:\Users\БС\Desktop\SAM_5079.JPG"/>
          <p:cNvPicPr>
            <a:picLocks noChangeAspect="1" noChangeArrowheads="1"/>
          </p:cNvPicPr>
          <p:nvPr/>
        </p:nvPicPr>
        <p:blipFill>
          <a:blip r:embed="rId4" cstate="print"/>
          <a:srcRect l="9445" r="30862" b="19094"/>
          <a:stretch>
            <a:fillRect/>
          </a:stretch>
        </p:blipFill>
        <p:spPr bwMode="auto">
          <a:xfrm>
            <a:off x="3717032" y="467544"/>
            <a:ext cx="2448272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5" descr="C:\Users\БС\Desktop\SAM_5076.JPG"/>
          <p:cNvPicPr>
            <a:picLocks noChangeAspect="1" noChangeArrowheads="1"/>
          </p:cNvPicPr>
          <p:nvPr/>
        </p:nvPicPr>
        <p:blipFill>
          <a:blip r:embed="rId5" cstate="print"/>
          <a:srcRect l="24096" t="24627" r="19277" b="3151"/>
          <a:stretch>
            <a:fillRect/>
          </a:stretch>
        </p:blipFill>
        <p:spPr bwMode="auto">
          <a:xfrm flipH="1">
            <a:off x="1196752" y="539552"/>
            <a:ext cx="2448272" cy="23992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6" descr="C:\Users\БС\Desktop\SAM_5090.JPG"/>
          <p:cNvPicPr>
            <a:picLocks noChangeAspect="1" noChangeArrowheads="1"/>
          </p:cNvPicPr>
          <p:nvPr/>
        </p:nvPicPr>
        <p:blipFill>
          <a:blip r:embed="rId6" cstate="print"/>
          <a:srcRect t="15913" b="13364"/>
          <a:stretch>
            <a:fillRect/>
          </a:stretch>
        </p:blipFill>
        <p:spPr bwMode="auto">
          <a:xfrm flipH="1">
            <a:off x="1484784" y="3059832"/>
            <a:ext cx="4248472" cy="2606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7" descr="C:\Users\БС\Desktop\SAM_5102.JPG"/>
          <p:cNvPicPr>
            <a:picLocks noChangeAspect="1" noChangeArrowheads="1"/>
          </p:cNvPicPr>
          <p:nvPr/>
        </p:nvPicPr>
        <p:blipFill>
          <a:blip r:embed="rId7" cstate="print"/>
          <a:srcRect t="23888" b="12490"/>
          <a:stretch>
            <a:fillRect/>
          </a:stretch>
        </p:blipFill>
        <p:spPr bwMode="auto">
          <a:xfrm flipH="1">
            <a:off x="1052736" y="6084168"/>
            <a:ext cx="5184576" cy="24810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Прямоугольник 18"/>
          <p:cNvSpPr/>
          <p:nvPr/>
        </p:nvSpPr>
        <p:spPr>
          <a:xfrm>
            <a:off x="980728" y="5652120"/>
            <a:ext cx="53285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“Наурыз-думан” сабағынан көрініс</a:t>
            </a:r>
            <a:endParaRPr lang="kk-KZ" sz="20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МЕТОДИСТ-2018\портфолиога\139765505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12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J:\МЕТОДИСТ-2018\портфолиога\1397655197.jpg"/>
          <p:cNvPicPr>
            <a:picLocks noChangeAspect="1" noChangeArrowheads="1"/>
          </p:cNvPicPr>
          <p:nvPr/>
        </p:nvPicPr>
        <p:blipFill>
          <a:blip r:embed="rId3" cstate="print"/>
          <a:srcRect l="19792" t="5469" r="64583" b="86718"/>
          <a:stretch>
            <a:fillRect/>
          </a:stretch>
        </p:blipFill>
        <p:spPr bwMode="auto">
          <a:xfrm>
            <a:off x="1285860" y="571472"/>
            <a:ext cx="4786346" cy="1571636"/>
          </a:xfrm>
          <a:prstGeom prst="rect">
            <a:avLst/>
          </a:prstGeom>
          <a:noFill/>
        </p:spPr>
      </p:pic>
      <p:pic>
        <p:nvPicPr>
          <p:cNvPr id="8" name="Picture 2" descr="C:\Documents and Settings\ученик\Рабочий стол\фото нов\SAM_5569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 l="4347" t="13208" r="4362" b="15094"/>
          <a:stretch>
            <a:fillRect/>
          </a:stretch>
        </p:blipFill>
        <p:spPr bwMode="auto">
          <a:xfrm>
            <a:off x="1124744" y="611560"/>
            <a:ext cx="5014031" cy="3024336"/>
          </a:xfrm>
          <a:prstGeom prst="snip2DiagRect">
            <a:avLst/>
          </a:prstGeom>
          <a:noFill/>
          <a:ln w="38100">
            <a:solidFill>
              <a:srgbClr val="99FF66"/>
            </a:solidFill>
            <a:miter lim="800000"/>
            <a:headEnd/>
            <a:tailEnd/>
          </a:ln>
        </p:spPr>
      </p:pic>
      <p:pic>
        <p:nvPicPr>
          <p:cNvPr id="15" name="Picture 2" descr="F:\123456\SAM_5775.JPG"/>
          <p:cNvPicPr>
            <a:picLocks noChangeAspect="1" noChangeArrowheads="1"/>
          </p:cNvPicPr>
          <p:nvPr/>
        </p:nvPicPr>
        <p:blipFill>
          <a:blip r:embed="rId5" cstate="print"/>
          <a:srcRect l="4996" b="13373"/>
          <a:stretch>
            <a:fillRect/>
          </a:stretch>
        </p:blipFill>
        <p:spPr bwMode="auto">
          <a:xfrm>
            <a:off x="1044187" y="4644008"/>
            <a:ext cx="5193125" cy="3600400"/>
          </a:xfrm>
          <a:prstGeom prst="rect">
            <a:avLst/>
          </a:prstGeom>
          <a:noFill/>
          <a:ln w="38100">
            <a:solidFill>
              <a:srgbClr val="99FF66"/>
            </a:solidFill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980728" y="3995936"/>
            <a:ext cx="53285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Орталық  басшысы  Баян  Саруарқызымен</a:t>
            </a:r>
            <a:endParaRPr lang="kk-KZ" sz="20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МЕТОДИСТ-2018\портфолиога\139765505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12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J:\МЕТОДИСТ-2018\портфолиога\1397655197.jpg"/>
          <p:cNvPicPr>
            <a:picLocks noChangeAspect="1" noChangeArrowheads="1"/>
          </p:cNvPicPr>
          <p:nvPr/>
        </p:nvPicPr>
        <p:blipFill>
          <a:blip r:embed="rId3" cstate="print"/>
          <a:srcRect l="19792" t="5469" r="64583" b="86718"/>
          <a:stretch>
            <a:fillRect/>
          </a:stretch>
        </p:blipFill>
        <p:spPr bwMode="auto">
          <a:xfrm>
            <a:off x="1285860" y="571472"/>
            <a:ext cx="4786346" cy="1571636"/>
          </a:xfrm>
          <a:prstGeom prst="rect">
            <a:avLst/>
          </a:prstGeom>
          <a:noFill/>
        </p:spPr>
      </p:pic>
      <p:pic>
        <p:nvPicPr>
          <p:cNvPr id="6" name="Picture 4" descr="G:\8 март меропр7\IMG_4881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24418" t="29302" b="13472"/>
          <a:stretch>
            <a:fillRect/>
          </a:stretch>
        </p:blipFill>
        <p:spPr bwMode="auto">
          <a:xfrm>
            <a:off x="1322174" y="3199697"/>
            <a:ext cx="4699114" cy="2668447"/>
          </a:xfrm>
          <a:prstGeom prst="rect">
            <a:avLst/>
          </a:prstGeom>
          <a:noFill/>
        </p:spPr>
      </p:pic>
      <p:pic>
        <p:nvPicPr>
          <p:cNvPr id="7" name="Picture 3" descr="G:\8 март меропр7\92638323-14f1-449c-9656-111003cae247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r="10751" b="5651"/>
          <a:stretch>
            <a:fillRect/>
          </a:stretch>
        </p:blipFill>
        <p:spPr bwMode="auto">
          <a:xfrm>
            <a:off x="1052736" y="5940152"/>
            <a:ext cx="5184576" cy="2664296"/>
          </a:xfrm>
          <a:prstGeom prst="rect">
            <a:avLst/>
          </a:prstGeom>
          <a:noFill/>
        </p:spPr>
      </p:pic>
      <p:pic>
        <p:nvPicPr>
          <p:cNvPr id="14339" name="Picture 3" descr="G:\8 март меропр7\IMG_4851.JPG"/>
          <p:cNvPicPr>
            <a:picLocks noChangeAspect="1" noChangeArrowheads="1"/>
          </p:cNvPicPr>
          <p:nvPr/>
        </p:nvPicPr>
        <p:blipFill>
          <a:blip r:embed="rId6" cstate="print"/>
          <a:srcRect l="16434" t="5339" r="15498" b="15999"/>
          <a:stretch>
            <a:fillRect/>
          </a:stretch>
        </p:blipFill>
        <p:spPr bwMode="auto">
          <a:xfrm>
            <a:off x="1196752" y="395536"/>
            <a:ext cx="2448272" cy="2122034"/>
          </a:xfrm>
          <a:prstGeom prst="rect">
            <a:avLst/>
          </a:prstGeom>
          <a:noFill/>
        </p:spPr>
      </p:pic>
      <p:pic>
        <p:nvPicPr>
          <p:cNvPr id="14340" name="Picture 4" descr="G:\8 март меропр7\IMG_4791.JPG"/>
          <p:cNvPicPr>
            <a:picLocks noChangeAspect="1" noChangeArrowheads="1"/>
          </p:cNvPicPr>
          <p:nvPr/>
        </p:nvPicPr>
        <p:blipFill>
          <a:blip r:embed="rId7" cstate="print">
            <a:lum bright="10000"/>
          </a:blip>
          <a:srcRect l="17209" t="5468" r="12646" b="15241"/>
          <a:stretch>
            <a:fillRect/>
          </a:stretch>
        </p:blipFill>
        <p:spPr bwMode="auto">
          <a:xfrm>
            <a:off x="3789040" y="395536"/>
            <a:ext cx="2463170" cy="208823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980728" y="2483768"/>
            <a:ext cx="53285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Қазақ   тілі   тыңдаушыларының  арасында өткен   топтық   сайыс</a:t>
            </a:r>
            <a:endParaRPr lang="kk-KZ" sz="20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МЕТОДИСТ-2018\портфолиога\139765505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12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J:\МЕТОДИСТ-2018\портфолиога\1397655197.jpg"/>
          <p:cNvPicPr>
            <a:picLocks noChangeAspect="1" noChangeArrowheads="1"/>
          </p:cNvPicPr>
          <p:nvPr/>
        </p:nvPicPr>
        <p:blipFill>
          <a:blip r:embed="rId3" cstate="print"/>
          <a:srcRect l="19792" t="5469" r="64583" b="86718"/>
          <a:stretch>
            <a:fillRect/>
          </a:stretch>
        </p:blipFill>
        <p:spPr bwMode="auto">
          <a:xfrm>
            <a:off x="1285860" y="571472"/>
            <a:ext cx="4786346" cy="157163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052736" y="3131840"/>
            <a:ext cx="53285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“Тіл – тұғырлы темірқазық” дөңгелек үстел</a:t>
            </a:r>
            <a:endParaRPr lang="kk-KZ" sz="20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 Antiqua" pitchFamily="18" charset="0"/>
            </a:endParaRPr>
          </a:p>
        </p:txBody>
      </p:sp>
      <p:pic>
        <p:nvPicPr>
          <p:cNvPr id="9" name="Рисунок 8" descr="D:\методист\2018 ЖМ\тил мерекеси 2018\тилдер форум\круглый стол тил\20180904_171131.jpg"/>
          <p:cNvPicPr/>
          <p:nvPr/>
        </p:nvPicPr>
        <p:blipFill>
          <a:blip r:embed="rId4" cstate="print"/>
          <a:srcRect l="5882" t="28632" r="2941" b="12073"/>
          <a:stretch>
            <a:fillRect/>
          </a:stretch>
        </p:blipFill>
        <p:spPr bwMode="auto">
          <a:xfrm>
            <a:off x="1196752" y="3563888"/>
            <a:ext cx="49685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методист\2018 ЖМ\тил мерекеси 2018\тилдер форум\круглый стол тил\20180904_171619.jpg"/>
          <p:cNvPicPr/>
          <p:nvPr/>
        </p:nvPicPr>
        <p:blipFill>
          <a:blip r:embed="rId5" cstate="print"/>
          <a:srcRect l="8658" t="24359" b="15385"/>
          <a:stretch>
            <a:fillRect/>
          </a:stretch>
        </p:blipFill>
        <p:spPr bwMode="auto">
          <a:xfrm>
            <a:off x="1124744" y="6084168"/>
            <a:ext cx="504056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G:\конкурска жазирага\20180904_161327.jpg"/>
          <p:cNvPicPr>
            <a:picLocks noChangeAspect="1" noChangeArrowheads="1"/>
          </p:cNvPicPr>
          <p:nvPr/>
        </p:nvPicPr>
        <p:blipFill>
          <a:blip r:embed="rId6" cstate="print"/>
          <a:srcRect l="10870" t="30435" r="33695" b="31636"/>
          <a:stretch>
            <a:fillRect/>
          </a:stretch>
        </p:blipFill>
        <p:spPr bwMode="auto">
          <a:xfrm>
            <a:off x="1045287" y="467544"/>
            <a:ext cx="5192025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МЕТОДИСТ-2018\портфолиога\139765505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J:\МЕТОДИСТ-2018\портфолиога\1397655197.jpg"/>
          <p:cNvPicPr>
            <a:picLocks noChangeAspect="1" noChangeArrowheads="1"/>
          </p:cNvPicPr>
          <p:nvPr/>
        </p:nvPicPr>
        <p:blipFill>
          <a:blip r:embed="rId3" cstate="print"/>
          <a:srcRect l="19792" t="5469" r="64583" b="86718"/>
          <a:stretch>
            <a:fillRect/>
          </a:stretch>
        </p:blipFill>
        <p:spPr bwMode="auto">
          <a:xfrm>
            <a:off x="1285860" y="571472"/>
            <a:ext cx="4786346" cy="157163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42984" y="785786"/>
            <a:ext cx="471490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Calibri" pitchFamily="34" charset="0"/>
              </a:rPr>
              <a:t>І   бөлім</a:t>
            </a:r>
          </a:p>
          <a:p>
            <a:pPr algn="ctr"/>
            <a:r>
              <a:rPr lang="kk-KZ" sz="36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Calibri" pitchFamily="34" charset="0"/>
              </a:rPr>
              <a:t>Автопортрет</a:t>
            </a:r>
            <a:endParaRPr lang="ru-RU" sz="3600" b="1" i="1" dirty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10490" r="9089" b="20273"/>
          <a:stretch>
            <a:fillRect/>
          </a:stretch>
        </p:blipFill>
        <p:spPr bwMode="auto">
          <a:xfrm>
            <a:off x="2428868" y="2071670"/>
            <a:ext cx="2000264" cy="24785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1071546" y="5023215"/>
            <a:ext cx="5286412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kk-KZ" sz="2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                   Анкеталық   мәлімет</a:t>
            </a:r>
          </a:p>
          <a:p>
            <a:pPr algn="ctr"/>
            <a:endParaRPr lang="kk-KZ" sz="20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 Antiqua" pitchFamily="18" charset="0"/>
            </a:endParaRPr>
          </a:p>
          <a:p>
            <a:pPr algn="just"/>
            <a:r>
              <a:rPr lang="kk-KZ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ook Antiqua" pitchFamily="18" charset="0"/>
              </a:rPr>
              <a:t>Аты-жөні:</a:t>
            </a:r>
            <a:r>
              <a:rPr lang="kk-KZ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 </a:t>
            </a:r>
            <a:r>
              <a:rPr lang="kk-KZ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Смағұлова  Жазира  Қабдоллақызы</a:t>
            </a:r>
          </a:p>
          <a:p>
            <a:pPr algn="just"/>
            <a:r>
              <a:rPr lang="kk-KZ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ook Antiqua" pitchFamily="18" charset="0"/>
              </a:rPr>
              <a:t>Туған күні, айы, жылы: </a:t>
            </a:r>
            <a:r>
              <a:rPr lang="kk-KZ" sz="2000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9-маусым  1985ж.</a:t>
            </a:r>
          </a:p>
          <a:p>
            <a:pPr algn="just"/>
            <a:r>
              <a:rPr lang="kk-KZ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ook Antiqua" pitchFamily="18" charset="0"/>
              </a:rPr>
              <a:t>Білімі, бітірген оқу орны: </a:t>
            </a:r>
            <a:r>
              <a:rPr lang="kk-KZ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жоғары, </a:t>
            </a:r>
          </a:p>
          <a:p>
            <a:pPr algn="just"/>
            <a:r>
              <a:rPr lang="kk-KZ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2002-2006жж.Ы.Алтынсарин  ат. АрқМПИ,</a:t>
            </a:r>
          </a:p>
          <a:p>
            <a:pPr algn="just"/>
            <a:r>
              <a:rPr lang="kk-KZ" sz="2000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2015-2017жж. Е.Бөкетов  ат. Қарағанды МУ</a:t>
            </a:r>
          </a:p>
          <a:p>
            <a:pPr algn="just"/>
            <a:r>
              <a:rPr lang="kk-KZ" sz="2000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магистрі</a:t>
            </a:r>
            <a:endParaRPr lang="kk-KZ" sz="2000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 Antiqua" pitchFamily="18" charset="0"/>
            </a:endParaRPr>
          </a:p>
          <a:p>
            <a:pPr algn="just"/>
            <a:r>
              <a:rPr lang="kk-KZ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ook Antiqua" pitchFamily="18" charset="0"/>
              </a:rPr>
              <a:t>Мамандығы: </a:t>
            </a:r>
            <a:r>
              <a:rPr lang="kk-KZ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қазақ тілі,  әдебиет   мұғалімі</a:t>
            </a:r>
          </a:p>
          <a:p>
            <a:pPr algn="just"/>
            <a:r>
              <a:rPr lang="kk-KZ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ook Antiqua" pitchFamily="18" charset="0"/>
              </a:rPr>
              <a:t>Педагогикалық өтілі:  </a:t>
            </a:r>
            <a:r>
              <a:rPr lang="kk-KZ" sz="2000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12  жыл</a:t>
            </a:r>
          </a:p>
          <a:p>
            <a:pPr algn="just"/>
            <a:r>
              <a:rPr lang="kk-KZ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ook Antiqua" pitchFamily="18" charset="0"/>
              </a:rPr>
              <a:t>Санаты:  </a:t>
            </a:r>
            <a:r>
              <a:rPr lang="kk-KZ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ІІ</a:t>
            </a:r>
            <a:endParaRPr lang="ru-RU" sz="1500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МЕТОДИСТ-2018\портфолиога\139765505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J:\МЕТОДИСТ-2018\портфолиога\1397655197.jpg"/>
          <p:cNvPicPr>
            <a:picLocks noChangeAspect="1" noChangeArrowheads="1"/>
          </p:cNvPicPr>
          <p:nvPr/>
        </p:nvPicPr>
        <p:blipFill>
          <a:blip r:embed="rId3" cstate="print"/>
          <a:srcRect l="19792" t="5469" r="64583" b="86718"/>
          <a:stretch>
            <a:fillRect/>
          </a:stretch>
        </p:blipFill>
        <p:spPr bwMode="auto">
          <a:xfrm>
            <a:off x="1285860" y="571472"/>
            <a:ext cx="4786346" cy="157163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42984" y="467544"/>
            <a:ext cx="471490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Calibri" pitchFamily="34" charset="0"/>
              </a:rPr>
              <a:t>І   бөлім</a:t>
            </a:r>
          </a:p>
          <a:p>
            <a:pPr algn="ctr"/>
            <a:r>
              <a:rPr lang="kk-KZ" sz="36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Calibri" pitchFamily="34" charset="0"/>
              </a:rPr>
              <a:t>Автопортрет</a:t>
            </a:r>
            <a:endParaRPr lang="ru-RU" sz="3600" b="1" i="1" dirty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Calibri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rcRect l="6028" t="4802" r="3713" b="4802"/>
          <a:stretch>
            <a:fillRect/>
          </a:stretch>
        </p:blipFill>
        <p:spPr bwMode="auto">
          <a:xfrm>
            <a:off x="1055001" y="1637790"/>
            <a:ext cx="2542162" cy="142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/>
          <a:srcRect l="4725" t="3914" r="3133" b="6062"/>
          <a:stretch>
            <a:fillRect/>
          </a:stretch>
        </p:blipFill>
        <p:spPr bwMode="auto">
          <a:xfrm>
            <a:off x="3714752" y="1694422"/>
            <a:ext cx="250033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БС\Desktop\10-08-2019_09-17-24\IMG-20190809-WA0034.jpg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 l="5449" t="9844" r="2548" b="5501"/>
          <a:stretch>
            <a:fillRect/>
          </a:stretch>
        </p:blipFill>
        <p:spPr bwMode="auto">
          <a:xfrm>
            <a:off x="1844824" y="3253540"/>
            <a:ext cx="3672408" cy="2534328"/>
          </a:xfrm>
          <a:prstGeom prst="rect">
            <a:avLst/>
          </a:prstGeom>
          <a:noFill/>
        </p:spPr>
      </p:pic>
      <p:pic>
        <p:nvPicPr>
          <p:cNvPr id="1028" name="Picture 4" descr="C:\Users\БС\Desktop\10-08-2019_09-17-24\IMG-20190809-WA0021.jpg"/>
          <p:cNvPicPr>
            <a:picLocks noChangeAspect="1" noChangeArrowheads="1"/>
          </p:cNvPicPr>
          <p:nvPr/>
        </p:nvPicPr>
        <p:blipFill>
          <a:blip r:embed="rId7" cstate="print">
            <a:lum bright="10000"/>
          </a:blip>
          <a:srcRect l="14765" t="19687" r="12146" b="8454"/>
          <a:stretch>
            <a:fillRect/>
          </a:stretch>
        </p:blipFill>
        <p:spPr bwMode="auto">
          <a:xfrm>
            <a:off x="1844824" y="5940152"/>
            <a:ext cx="3600400" cy="2654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МЕТОДИСТ-2018\портфолиога\139765505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J:\МЕТОДИСТ-2018\портфолиога\1397655197.jpg"/>
          <p:cNvPicPr>
            <a:picLocks noChangeAspect="1" noChangeArrowheads="1"/>
          </p:cNvPicPr>
          <p:nvPr/>
        </p:nvPicPr>
        <p:blipFill>
          <a:blip r:embed="rId3" cstate="print"/>
          <a:srcRect l="19792" t="5469" r="64583" b="86718"/>
          <a:stretch>
            <a:fillRect/>
          </a:stretch>
        </p:blipFill>
        <p:spPr bwMode="auto">
          <a:xfrm>
            <a:off x="1285860" y="611560"/>
            <a:ext cx="4786346" cy="157163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42984" y="683568"/>
            <a:ext cx="471490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Calibri" pitchFamily="34" charset="0"/>
              </a:rPr>
              <a:t>І   бөлім</a:t>
            </a:r>
          </a:p>
          <a:p>
            <a:pPr algn="ctr"/>
            <a:r>
              <a:rPr lang="kk-KZ" sz="36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Calibri" pitchFamily="34" charset="0"/>
              </a:rPr>
              <a:t>Автопортрет</a:t>
            </a:r>
            <a:endParaRPr lang="ru-RU" sz="3600" b="1" i="1" dirty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0108" y="1979712"/>
            <a:ext cx="51435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Өзіндік білім жетілдіру курстары</a:t>
            </a:r>
          </a:p>
        </p:txBody>
      </p:sp>
      <p:pic>
        <p:nvPicPr>
          <p:cNvPr id="2" name="Picture 2" descr="C:\Users\БС\Desktop\10-08-2019_09-17-24\IMG-20190809-WA0041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4286" t="12039" r="9161" b="5107"/>
          <a:stretch>
            <a:fillRect/>
          </a:stretch>
        </p:blipFill>
        <p:spPr bwMode="auto">
          <a:xfrm>
            <a:off x="1111885" y="5508104"/>
            <a:ext cx="3325227" cy="2387342"/>
          </a:xfrm>
          <a:prstGeom prst="rect">
            <a:avLst/>
          </a:prstGeom>
          <a:noFill/>
        </p:spPr>
      </p:pic>
      <p:pic>
        <p:nvPicPr>
          <p:cNvPr id="2051" name="Picture 3" descr="C:\Users\БС\Desktop\10-08-2019_09-17-24\IMG-20190809-WA0016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l="4286" t="12039" r="6941" b="5107"/>
          <a:stretch>
            <a:fillRect/>
          </a:stretch>
        </p:blipFill>
        <p:spPr bwMode="auto">
          <a:xfrm>
            <a:off x="2811789" y="2843808"/>
            <a:ext cx="3425523" cy="2397867"/>
          </a:xfrm>
          <a:prstGeom prst="rect">
            <a:avLst/>
          </a:prstGeom>
          <a:noFill/>
        </p:spPr>
      </p:pic>
      <p:pic>
        <p:nvPicPr>
          <p:cNvPr id="2052" name="Picture 4" descr="C:\Users\БС\Desktop\10-08-2019_09-17-24\IMG-20190809-WA0033.jpg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 l="5918" t="4439" r="14187" b="9008"/>
          <a:stretch>
            <a:fillRect/>
          </a:stretch>
        </p:blipFill>
        <p:spPr bwMode="auto">
          <a:xfrm>
            <a:off x="4581128" y="5508104"/>
            <a:ext cx="1656184" cy="2392266"/>
          </a:xfrm>
          <a:prstGeom prst="rect">
            <a:avLst/>
          </a:prstGeom>
          <a:noFill/>
        </p:spPr>
      </p:pic>
      <p:pic>
        <p:nvPicPr>
          <p:cNvPr id="2055" name="Picture 7" descr="C:\Users\БС\Desktop\10-08-2019_09-17-24\IMG-20190809-WA0037.jpg"/>
          <p:cNvPicPr>
            <a:picLocks noChangeAspect="1" noChangeArrowheads="1"/>
          </p:cNvPicPr>
          <p:nvPr/>
        </p:nvPicPr>
        <p:blipFill>
          <a:blip r:embed="rId7" cstate="print">
            <a:lum bright="10000"/>
          </a:blip>
          <a:srcRect l="8877" t="11097" r="17146" b="9009"/>
          <a:stretch>
            <a:fillRect/>
          </a:stretch>
        </p:blipFill>
        <p:spPr bwMode="auto">
          <a:xfrm>
            <a:off x="1052736" y="2843808"/>
            <a:ext cx="1650183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МЕТОДИСТ-2018\портфолиога\139765505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J:\МЕТОДИСТ-2018\портфолиога\1397655197.jpg"/>
          <p:cNvPicPr>
            <a:picLocks noChangeAspect="1" noChangeArrowheads="1"/>
          </p:cNvPicPr>
          <p:nvPr/>
        </p:nvPicPr>
        <p:blipFill>
          <a:blip r:embed="rId3" cstate="print"/>
          <a:srcRect l="19792" t="5469" r="64583" b="86718"/>
          <a:stretch>
            <a:fillRect/>
          </a:stretch>
        </p:blipFill>
        <p:spPr bwMode="auto">
          <a:xfrm>
            <a:off x="1285860" y="611560"/>
            <a:ext cx="4786346" cy="157163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42984" y="683568"/>
            <a:ext cx="471490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Calibri" pitchFamily="34" charset="0"/>
              </a:rPr>
              <a:t>І   бөлім</a:t>
            </a:r>
          </a:p>
          <a:p>
            <a:pPr algn="ctr"/>
            <a:r>
              <a:rPr lang="kk-KZ" sz="36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Calibri" pitchFamily="34" charset="0"/>
              </a:rPr>
              <a:t>Автопортрет</a:t>
            </a:r>
            <a:endParaRPr lang="ru-RU" sz="3600" b="1" i="1" dirty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0108" y="1979712"/>
            <a:ext cx="51435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Өзіндік білім жетілдіру курстары</a:t>
            </a:r>
          </a:p>
        </p:txBody>
      </p:sp>
      <p:pic>
        <p:nvPicPr>
          <p:cNvPr id="2053" name="Picture 5" descr="C:\Users\БС\Desktop\10-08-2019_09-17-24\IMG-20190809-WA0035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5918" t="11097" r="11228" b="4570"/>
          <a:stretch>
            <a:fillRect/>
          </a:stretch>
        </p:blipFill>
        <p:spPr bwMode="auto">
          <a:xfrm>
            <a:off x="1412776" y="2627784"/>
            <a:ext cx="1944216" cy="2638578"/>
          </a:xfrm>
          <a:prstGeom prst="rect">
            <a:avLst/>
          </a:prstGeom>
          <a:noFill/>
        </p:spPr>
      </p:pic>
      <p:pic>
        <p:nvPicPr>
          <p:cNvPr id="2054" name="Picture 6" descr="C:\Users\БС\Desktop\10-08-2019_09-17-24\IMG-20190809-WA0036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l="13164" t="17957" r="9161" b="8066"/>
          <a:stretch>
            <a:fillRect/>
          </a:stretch>
        </p:blipFill>
        <p:spPr bwMode="auto">
          <a:xfrm>
            <a:off x="2276872" y="5364088"/>
            <a:ext cx="2520280" cy="1800200"/>
          </a:xfrm>
          <a:prstGeom prst="rect">
            <a:avLst/>
          </a:prstGeom>
          <a:noFill/>
        </p:spPr>
      </p:pic>
      <p:pic>
        <p:nvPicPr>
          <p:cNvPr id="2056" name="Picture 8" descr="C:\Users\БС\Desktop\10-08-2019_09-17-24\IMG-20190809-WA0039.jpg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 l="2067" t="38671" r="4722" b="19902"/>
          <a:stretch>
            <a:fillRect/>
          </a:stretch>
        </p:blipFill>
        <p:spPr bwMode="auto">
          <a:xfrm>
            <a:off x="1484784" y="7236296"/>
            <a:ext cx="4104456" cy="1368152"/>
          </a:xfrm>
          <a:prstGeom prst="rect">
            <a:avLst/>
          </a:prstGeom>
          <a:noFill/>
        </p:spPr>
      </p:pic>
      <p:pic>
        <p:nvPicPr>
          <p:cNvPr id="2057" name="Picture 9" descr="C:\Users\БС\Desktop\10-08-2019_09-17-24\IMG-20190809-WA0040.jpg"/>
          <p:cNvPicPr>
            <a:picLocks noChangeAspect="1" noChangeArrowheads="1"/>
          </p:cNvPicPr>
          <p:nvPr/>
        </p:nvPicPr>
        <p:blipFill>
          <a:blip r:embed="rId7" cstate="print">
            <a:lum bright="10000"/>
          </a:blip>
          <a:srcRect l="2959" t="4439" r="11228" b="6789"/>
          <a:stretch>
            <a:fillRect/>
          </a:stretch>
        </p:blipFill>
        <p:spPr bwMode="auto">
          <a:xfrm>
            <a:off x="3729634" y="2627784"/>
            <a:ext cx="1931614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МЕТОДИСТ-2018\портфолиога\139765505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J:\МЕТОДИСТ-2018\портфолиога\1397655197.jpg"/>
          <p:cNvPicPr>
            <a:picLocks noChangeAspect="1" noChangeArrowheads="1"/>
          </p:cNvPicPr>
          <p:nvPr/>
        </p:nvPicPr>
        <p:blipFill>
          <a:blip r:embed="rId3" cstate="print"/>
          <a:srcRect l="19792" t="5469" r="64583" b="86718"/>
          <a:stretch>
            <a:fillRect/>
          </a:stretch>
        </p:blipFill>
        <p:spPr bwMode="auto">
          <a:xfrm>
            <a:off x="1285860" y="571472"/>
            <a:ext cx="4786346" cy="157163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85794" y="539552"/>
            <a:ext cx="571504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Calibri" pitchFamily="34" charset="0"/>
              </a:rPr>
              <a:t>ІІ  бөлім</a:t>
            </a:r>
          </a:p>
          <a:p>
            <a:pPr algn="ctr"/>
            <a:r>
              <a:rPr lang="kk-KZ" sz="36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Calibri" pitchFamily="34" charset="0"/>
              </a:rPr>
              <a:t>Жұмыс материалдары</a:t>
            </a:r>
            <a:endParaRPr lang="ru-RU" sz="3600" b="1" i="1" dirty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0108" y="1763688"/>
            <a:ext cx="51435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А</a:t>
            </a:r>
            <a:r>
              <a:rPr lang="kk-KZ" sz="2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шық сабақтар</a:t>
            </a:r>
          </a:p>
        </p:txBody>
      </p:sp>
      <p:pic>
        <p:nvPicPr>
          <p:cNvPr id="5128" name="Picture 8" descr="C:\Users\БС\Desktop\DCIM\103MEDIA\TOSH0002.JPG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 l="17114" t="18255" r="7583" b="6442"/>
          <a:stretch>
            <a:fillRect/>
          </a:stretch>
        </p:blipFill>
        <p:spPr bwMode="auto">
          <a:xfrm rot="5045627">
            <a:off x="932794" y="5998894"/>
            <a:ext cx="2723240" cy="1925321"/>
          </a:xfrm>
          <a:prstGeom prst="rect">
            <a:avLst/>
          </a:prstGeom>
          <a:noFill/>
        </p:spPr>
      </p:pic>
      <p:pic>
        <p:nvPicPr>
          <p:cNvPr id="5131" name="Picture 11" descr="C:\Users\БС\Desktop\DCIM\103MEDIA\TOSH0005.JPG"/>
          <p:cNvPicPr>
            <a:picLocks noChangeAspect="1" noChangeArrowheads="1"/>
          </p:cNvPicPr>
          <p:nvPr/>
        </p:nvPicPr>
        <p:blipFill>
          <a:blip r:embed="rId5" cstate="print">
            <a:lum bright="10000" contrast="20000"/>
          </a:blip>
          <a:srcRect l="20537" t="15973" r="9295" b="17852"/>
          <a:stretch>
            <a:fillRect/>
          </a:stretch>
        </p:blipFill>
        <p:spPr bwMode="auto">
          <a:xfrm rot="5821986">
            <a:off x="3521710" y="2961141"/>
            <a:ext cx="2690269" cy="1902874"/>
          </a:xfrm>
          <a:prstGeom prst="rect">
            <a:avLst/>
          </a:prstGeom>
          <a:noFill/>
        </p:spPr>
      </p:pic>
      <p:pic>
        <p:nvPicPr>
          <p:cNvPr id="22" name="Picture 6" descr="F:\DCIM\103MEDIA\TOSH0026.JPG"/>
          <p:cNvPicPr>
            <a:picLocks noChangeAspect="1" noChangeArrowheads="1"/>
          </p:cNvPicPr>
          <p:nvPr/>
        </p:nvPicPr>
        <p:blipFill>
          <a:blip r:embed="rId6" cstate="print">
            <a:lum bright="10000" contrast="40000"/>
          </a:blip>
          <a:srcRect l="14059" t="12347" r="9780" b="15119"/>
          <a:stretch>
            <a:fillRect/>
          </a:stretch>
        </p:blipFill>
        <p:spPr bwMode="auto">
          <a:xfrm rot="16608136">
            <a:off x="3414801" y="5943350"/>
            <a:ext cx="2742136" cy="2016225"/>
          </a:xfrm>
          <a:prstGeom prst="rect">
            <a:avLst/>
          </a:prstGeom>
          <a:noFill/>
        </p:spPr>
      </p:pic>
      <p:pic>
        <p:nvPicPr>
          <p:cNvPr id="23" name="Picture 4" descr="F:\DCIM\103MEDIA\TOSH0024.JPG"/>
          <p:cNvPicPr>
            <a:picLocks noChangeAspect="1" noChangeArrowheads="1"/>
          </p:cNvPicPr>
          <p:nvPr/>
        </p:nvPicPr>
        <p:blipFill>
          <a:blip r:embed="rId7" cstate="print">
            <a:lum bright="10000" contrast="20000"/>
          </a:blip>
          <a:srcRect l="16779" t="19600" r="12500" b="15119"/>
          <a:stretch>
            <a:fillRect/>
          </a:stretch>
        </p:blipFill>
        <p:spPr bwMode="auto">
          <a:xfrm rot="15816277">
            <a:off x="991806" y="2951763"/>
            <a:ext cx="2736304" cy="1894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МЕТОДИСТ-2018\портфолиога\139765505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J:\МЕТОДИСТ-2018\портфолиога\1397655197.jpg"/>
          <p:cNvPicPr>
            <a:picLocks noChangeAspect="1" noChangeArrowheads="1"/>
          </p:cNvPicPr>
          <p:nvPr/>
        </p:nvPicPr>
        <p:blipFill>
          <a:blip r:embed="rId3" cstate="print"/>
          <a:srcRect l="19792" t="5469" r="64583" b="86718"/>
          <a:stretch>
            <a:fillRect/>
          </a:stretch>
        </p:blipFill>
        <p:spPr bwMode="auto">
          <a:xfrm>
            <a:off x="1285860" y="571472"/>
            <a:ext cx="4786346" cy="157163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85794" y="539552"/>
            <a:ext cx="571504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Calibri" pitchFamily="34" charset="0"/>
              </a:rPr>
              <a:t>ІІ  бөлім</a:t>
            </a:r>
          </a:p>
          <a:p>
            <a:pPr algn="ctr"/>
            <a:r>
              <a:rPr lang="kk-KZ" sz="36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Calibri" pitchFamily="34" charset="0"/>
              </a:rPr>
              <a:t>Жұмыс материалдары</a:t>
            </a:r>
            <a:endParaRPr lang="ru-RU" sz="3600" b="1" i="1" dirty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0108" y="1763688"/>
            <a:ext cx="51435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Курстан    тыс    іс-шаралар</a:t>
            </a:r>
            <a:endParaRPr lang="kk-KZ" sz="20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 Antiqua" pitchFamily="18" charset="0"/>
            </a:endParaRPr>
          </a:p>
        </p:txBody>
      </p:sp>
      <p:pic>
        <p:nvPicPr>
          <p:cNvPr id="5135" name="Picture 15" descr="C:\Users\БС\Desktop\DCIM\103MEDIA\TOSH0009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 l="13691" t="13691" r="9295" b="15570"/>
          <a:stretch>
            <a:fillRect/>
          </a:stretch>
        </p:blipFill>
        <p:spPr bwMode="auto">
          <a:xfrm rot="6091884">
            <a:off x="3596072" y="6091232"/>
            <a:ext cx="2706277" cy="1884190"/>
          </a:xfrm>
          <a:prstGeom prst="rect">
            <a:avLst/>
          </a:prstGeom>
          <a:noFill/>
        </p:spPr>
      </p:pic>
      <p:pic>
        <p:nvPicPr>
          <p:cNvPr id="5136" name="Picture 16" descr="C:\Users\БС\Desktop\DCIM\103MEDIA\TOSH0010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 l="10269" t="13691" r="12717" b="13288"/>
          <a:stretch>
            <a:fillRect/>
          </a:stretch>
        </p:blipFill>
        <p:spPr bwMode="auto">
          <a:xfrm rot="5400000">
            <a:off x="2241669" y="2879011"/>
            <a:ext cx="2736304" cy="1945817"/>
          </a:xfrm>
          <a:prstGeom prst="rect">
            <a:avLst/>
          </a:prstGeom>
          <a:noFill/>
        </p:spPr>
      </p:pic>
      <p:pic>
        <p:nvPicPr>
          <p:cNvPr id="5137" name="Picture 17" descr="C:\Users\БС\Desktop\DCIM\103MEDIA\TOSH0011.JP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 l="13691" t="18255" r="12718" b="13288"/>
          <a:stretch>
            <a:fillRect/>
          </a:stretch>
        </p:blipFill>
        <p:spPr bwMode="auto">
          <a:xfrm rot="4720797">
            <a:off x="940646" y="6078985"/>
            <a:ext cx="2665327" cy="1873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МЕТОДИСТ-2018\портфолиога\139765505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84" y="0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J:\МЕТОДИСТ-2018\портфолиога\1397655197.jpg"/>
          <p:cNvPicPr>
            <a:picLocks noChangeAspect="1" noChangeArrowheads="1"/>
          </p:cNvPicPr>
          <p:nvPr/>
        </p:nvPicPr>
        <p:blipFill>
          <a:blip r:embed="rId3" cstate="print"/>
          <a:srcRect l="19792" t="5469" r="64583" b="86718"/>
          <a:stretch>
            <a:fillRect/>
          </a:stretch>
        </p:blipFill>
        <p:spPr bwMode="auto">
          <a:xfrm>
            <a:off x="1285860" y="571472"/>
            <a:ext cx="4786346" cy="157163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85794" y="323528"/>
            <a:ext cx="571504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Calibri" pitchFamily="34" charset="0"/>
              </a:rPr>
              <a:t>ІІ  бөлім</a:t>
            </a:r>
          </a:p>
          <a:p>
            <a:pPr algn="ctr"/>
            <a:r>
              <a:rPr lang="kk-KZ" sz="36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Calibri" pitchFamily="34" charset="0"/>
              </a:rPr>
              <a:t>Жұмыс материалдары</a:t>
            </a:r>
            <a:endParaRPr lang="ru-RU" sz="3600" b="1" i="1" dirty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08720" y="1454740"/>
            <a:ext cx="5597244" cy="72019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10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Book Antiqua" pitchFamily="18" charset="0"/>
              </a:rPr>
              <a:t>Әдістемелік тақырыбы:</a:t>
            </a:r>
          </a:p>
          <a:p>
            <a:pPr algn="ctr"/>
            <a:r>
              <a:rPr lang="kk-KZ" sz="21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Қазақ тілі сабақтарында тыңдаушылардың ауызекі сөйлеу дағдыларын қалыптастыру</a:t>
            </a:r>
          </a:p>
          <a:p>
            <a:pPr algn="ctr"/>
            <a:r>
              <a:rPr lang="kk-KZ" sz="210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Book Antiqua" pitchFamily="18" charset="0"/>
              </a:rPr>
              <a:t>Мақсаты:</a:t>
            </a:r>
          </a:p>
          <a:p>
            <a:pPr algn="ctr"/>
            <a:r>
              <a:rPr lang="kk-KZ" sz="2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Тыңдаушылардың логикалық ойлау қабілеттерін арттыру, ауызекі сөйлеу тілдерін жетілдіру, грамматикадан алған білімдерін басшылыққа алып, сөз тіркестерінен сөйлем құрауға дағдыландыру, қоршаған ортамен қарым-қатынас жасауға үйрету.</a:t>
            </a:r>
          </a:p>
          <a:p>
            <a:pPr algn="ctr"/>
            <a:r>
              <a:rPr lang="kk-KZ" sz="210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Book Antiqua" pitchFamily="18" charset="0"/>
              </a:rPr>
              <a:t>Міндеті:</a:t>
            </a:r>
          </a:p>
          <a:p>
            <a:pPr algn="ctr">
              <a:buFont typeface="Arial" charset="0"/>
              <a:buChar char="•"/>
            </a:pPr>
            <a:r>
              <a:rPr lang="kk-KZ" sz="2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Мемлекеттік тілдің қолданыс аясын кеңейту;</a:t>
            </a:r>
          </a:p>
          <a:p>
            <a:pPr algn="ctr">
              <a:buFont typeface="Arial" charset="0"/>
              <a:buChar char="•"/>
            </a:pPr>
            <a:r>
              <a:rPr lang="kk-KZ" sz="2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Дәстүрлі емес сабақтар арқылы тыңдаушылардың қазақ тіліне деген қызығушылықтарын арттыру;</a:t>
            </a:r>
          </a:p>
          <a:p>
            <a:pPr algn="ctr">
              <a:buFont typeface="Arial" charset="0"/>
              <a:buChar char="•"/>
            </a:pPr>
            <a:r>
              <a:rPr lang="kk-KZ" sz="2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Сабақта инновациялық әдістерді кеңінен қолдану;</a:t>
            </a:r>
          </a:p>
          <a:p>
            <a:pPr algn="ctr">
              <a:buFont typeface="Arial" charset="0"/>
              <a:buChar char="•"/>
            </a:pPr>
            <a:r>
              <a:rPr lang="kk-KZ" sz="2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Тыңдаушылардың өз ізденісімен жетістіктері арқылы білім алуына жағдай туғызу.</a:t>
            </a:r>
            <a:endParaRPr lang="kk-KZ" sz="20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310</Words>
  <Application>Microsoft Office PowerPoint</Application>
  <PresentationFormat>Экран (4:3)</PresentationFormat>
  <Paragraphs>79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microsoft</dc:creator>
  <cp:lastModifiedBy>Админ</cp:lastModifiedBy>
  <cp:revision>81</cp:revision>
  <dcterms:created xsi:type="dcterms:W3CDTF">2019-08-08T10:05:29Z</dcterms:created>
  <dcterms:modified xsi:type="dcterms:W3CDTF">2019-09-03T01:13:43Z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1644096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S8.2.3</vt:lpwstr>
  </property>
</Properties>
</file>